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39"/>
  </p:notesMasterIdLst>
  <p:sldIdLst>
    <p:sldId id="256" r:id="rId5"/>
    <p:sldId id="30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8" r:id="rId14"/>
    <p:sldId id="266" r:id="rId15"/>
    <p:sldId id="269" r:id="rId16"/>
    <p:sldId id="264" r:id="rId17"/>
    <p:sldId id="267" r:id="rId18"/>
    <p:sldId id="281" r:id="rId19"/>
    <p:sldId id="273" r:id="rId20"/>
    <p:sldId id="271" r:id="rId21"/>
    <p:sldId id="272" r:id="rId22"/>
    <p:sldId id="275" r:id="rId23"/>
    <p:sldId id="276" r:id="rId24"/>
    <p:sldId id="277" r:id="rId25"/>
    <p:sldId id="278" r:id="rId26"/>
    <p:sldId id="279" r:id="rId27"/>
    <p:sldId id="274" r:id="rId28"/>
    <p:sldId id="280" r:id="rId29"/>
    <p:sldId id="270" r:id="rId30"/>
    <p:sldId id="284" r:id="rId31"/>
    <p:sldId id="285" r:id="rId32"/>
    <p:sldId id="287" r:id="rId33"/>
    <p:sldId id="286" r:id="rId34"/>
    <p:sldId id="288" r:id="rId35"/>
    <p:sldId id="301" r:id="rId36"/>
    <p:sldId id="302" r:id="rId37"/>
    <p:sldId id="265" r:id="rId38"/>
  </p:sldIdLst>
  <p:sldSz cx="14630400" cy="8229600"/>
  <p:notesSz cx="8229600" cy="14630400"/>
  <p:embeddedFontLst>
    <p:embeddedFont>
      <p:font typeface="Impact" panose="020B0806030902050204" pitchFamily="34" charset="0"/>
      <p:regular r:id="rId40"/>
    </p:embeddedFont>
    <p:embeddedFont>
      <p:font typeface="Montserrat" panose="02000505000000020004" pitchFamily="2" charset="0"/>
      <p:regular r:id="rId41"/>
      <p:bold r:id="rId42"/>
      <p:italic r:id="rId43"/>
      <p:boldItalic r:id="rId44"/>
    </p:embeddedFont>
    <p:embeddedFont>
      <p:font typeface="Raleway" pitchFamily="2" charset="77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9441"/>
    <a:srgbClr val="D4D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2E92F0-9F93-3BFE-2B68-02A62ED3ED85}" v="64" dt="2025-11-17T13:01:24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2"/>
    <p:restoredTop sz="94669"/>
  </p:normalViewPr>
  <p:slideViewPr>
    <p:cSldViewPr snapToGrid="0">
      <p:cViewPr varScale="1">
        <p:scale>
          <a:sx n="81" d="100"/>
          <a:sy n="81" d="100"/>
        </p:scale>
        <p:origin x="20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17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7D1B3-B828-813D-F3BB-FC56352CB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B6D037-DDE9-591B-1485-5A34F3EE2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C2120-0F2B-9EE1-B2D1-E38557F85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8534E-EC17-20DC-A4F3-1324352976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19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16E17-5B8A-EDC7-6D82-F5496D5E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51757-9FD2-56B3-6319-1CDA57B59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93F39-D6F1-61A6-8B77-B975863DE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E49E5-3A19-730B-8C4E-2F38977A27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4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69562-8EDC-E685-1413-80DB690EF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CDFD60-8756-6846-03FD-83527CFD0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8F210A-44CB-8345-9D2D-BE273C82B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0B3DE-E88F-278F-FBFB-6722862C8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4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D56D-3A98-6739-A35A-215493F41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942975-6E03-A0E0-CB11-AA58693D2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D1D301-C498-FA83-1048-4F04D7832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0FB15-C61B-99F3-3015-D6A7398231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96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69923-6F5B-3F2F-8507-A79176865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F0155A-31EF-8BD6-D14C-0FE8F2226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FC0C6B-0ACC-4D2B-91A7-0C62617B0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904F6-BD63-6AE9-021D-C271A35967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0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275BC-35EF-92C7-F055-98FB6FD06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DADF36-F200-B804-8085-CE5EF0BEB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0DFFAC-3A05-AC37-B0AF-A767D9329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CEBD7-2C8F-0994-E818-2EFEC62820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23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9236C-C6F0-E2AE-9084-5017B66CA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DF7C7-2C13-1FE7-5622-B0EEFCF9B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070D88-A0AF-E95A-E7EE-5BCB9560D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AC4CE-EB4E-7E39-0DEE-B3C64EDC84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8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43235-AF9F-23CF-2B3A-DF90B6F40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41EEA4-80FB-74EB-DBED-E3D839D79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7F591F-9B3B-894E-F8ED-6CD33A46E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30FFD-9288-4D11-28A7-FC346C9EE6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55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4856C-099A-934A-8B97-B8E22936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9FC99-5CBA-CD9C-2D80-D7D05F72B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6CA833-BEE7-97D2-7EEA-5FCF3921E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204E4-6B99-8054-41AA-FEF7FD21F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4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0" descr="Imagen 10">
            <a:extLst>
              <a:ext uri="{FF2B5EF4-FFF2-40B4-BE49-F238E27FC236}">
                <a16:creationId xmlns:a16="http://schemas.microsoft.com/office/drawing/2014/main" id="{FB8360E4-A61D-615E-6516-B12E93CFC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8CCA215F-41CD-310C-3B99-ED0EB534D761}"/>
              </a:ext>
            </a:extLst>
          </p:cNvPr>
          <p:cNvSpPr txBox="1">
            <a:spLocks/>
          </p:cNvSpPr>
          <p:nvPr userDrawn="1"/>
        </p:nvSpPr>
        <p:spPr>
          <a:xfrm>
            <a:off x="12483407" y="109693"/>
            <a:ext cx="1997364" cy="363751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2025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6BFFAE98-F031-E6A7-D18B-255698B60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xfrm>
            <a:off x="1005840" y="1252734"/>
            <a:ext cx="12618720" cy="159067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0067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sp>
        <p:nvSpPr>
          <p:cNvPr id="4" name="Título 5">
            <a:extLst>
              <a:ext uri="{FF2B5EF4-FFF2-40B4-BE49-F238E27FC236}">
                <a16:creationId xmlns:a16="http://schemas.microsoft.com/office/drawing/2014/main" id="{310DAABF-AB6C-1BD4-B71F-ED493D25E48B}"/>
              </a:ext>
            </a:extLst>
          </p:cNvPr>
          <p:cNvSpPr txBox="1">
            <a:spLocks/>
          </p:cNvSpPr>
          <p:nvPr userDrawn="1"/>
        </p:nvSpPr>
        <p:spPr>
          <a:xfrm>
            <a:off x="12483407" y="109693"/>
            <a:ext cx="1997364" cy="363751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2025</a:t>
            </a:r>
          </a:p>
        </p:txBody>
      </p:sp>
      <p:pic>
        <p:nvPicPr>
          <p:cNvPr id="6" name="Imagen 10" descr="Imagen 10">
            <a:extLst>
              <a:ext uri="{FF2B5EF4-FFF2-40B4-BE49-F238E27FC236}">
                <a16:creationId xmlns:a16="http://schemas.microsoft.com/office/drawing/2014/main" id="{081A4EB8-23E7-F018-A74E-58D4783FAE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12AE9E1C-ED2D-DD7F-E97D-A313BEBDDFBD}"/>
              </a:ext>
            </a:extLst>
          </p:cNvPr>
          <p:cNvSpPr txBox="1">
            <a:spLocks/>
          </p:cNvSpPr>
          <p:nvPr userDrawn="1"/>
        </p:nvSpPr>
        <p:spPr>
          <a:xfrm>
            <a:off x="12483407" y="109693"/>
            <a:ext cx="1997364" cy="363751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2025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80414FC6-924F-D030-136B-298A6E6C91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FEEFC74E-EA09-070E-4733-DB320777B165}"/>
              </a:ext>
            </a:extLst>
          </p:cNvPr>
          <p:cNvSpPr txBox="1">
            <a:spLocks/>
          </p:cNvSpPr>
          <p:nvPr userDrawn="1"/>
        </p:nvSpPr>
        <p:spPr>
          <a:xfrm>
            <a:off x="12483407" y="109693"/>
            <a:ext cx="1997364" cy="363751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2025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16AAEBCA-0577-C173-2D7C-5A90674C8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4DF4F1E-AB5E-C7A5-4056-A2E0B9E37A40}"/>
              </a:ext>
            </a:extLst>
          </p:cNvPr>
          <p:cNvSpPr txBox="1">
            <a:spLocks/>
          </p:cNvSpPr>
          <p:nvPr userDrawn="1"/>
        </p:nvSpPr>
        <p:spPr>
          <a:xfrm>
            <a:off x="12483407" y="109693"/>
            <a:ext cx="1997364" cy="363751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2025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5C2DFDEC-3508-7B11-3890-2347348E7B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C6913B4-B027-7591-429E-1F331D0BD2F9}"/>
              </a:ext>
            </a:extLst>
          </p:cNvPr>
          <p:cNvSpPr txBox="1">
            <a:spLocks/>
          </p:cNvSpPr>
          <p:nvPr userDrawn="1"/>
        </p:nvSpPr>
        <p:spPr>
          <a:xfrm>
            <a:off x="12483407" y="109693"/>
            <a:ext cx="1997364" cy="363751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2025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DCF5802C-F45A-3B77-06F7-B13058F77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F90BC53-D586-08A4-4A2E-385A3B97E6D4}"/>
              </a:ext>
            </a:extLst>
          </p:cNvPr>
          <p:cNvSpPr txBox="1">
            <a:spLocks/>
          </p:cNvSpPr>
          <p:nvPr userDrawn="1"/>
        </p:nvSpPr>
        <p:spPr>
          <a:xfrm>
            <a:off x="12483407" y="109693"/>
            <a:ext cx="1997364" cy="363751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2025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36F9614F-3AF2-BAEE-A439-BFB5AED1A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7AB3D2E-BBDB-BA24-39F0-86F6E36CBB42}"/>
              </a:ext>
            </a:extLst>
          </p:cNvPr>
          <p:cNvSpPr txBox="1">
            <a:spLocks/>
          </p:cNvSpPr>
          <p:nvPr userDrawn="1"/>
        </p:nvSpPr>
        <p:spPr>
          <a:xfrm>
            <a:off x="12483407" y="109693"/>
            <a:ext cx="1997364" cy="363751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2025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650AAEB6-E833-5D60-37EC-8DFCBC7E1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5932CEB-52FF-9B41-6CC9-251CD9C1024A}"/>
              </a:ext>
            </a:extLst>
          </p:cNvPr>
          <p:cNvSpPr txBox="1">
            <a:spLocks/>
          </p:cNvSpPr>
          <p:nvPr userDrawn="1"/>
        </p:nvSpPr>
        <p:spPr>
          <a:xfrm>
            <a:off x="12483407" y="109693"/>
            <a:ext cx="1997364" cy="363751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2025</a:t>
            </a:r>
          </a:p>
        </p:txBody>
      </p:sp>
      <p:pic>
        <p:nvPicPr>
          <p:cNvPr id="7" name="Imagen 10" descr="Imagen 10">
            <a:extLst>
              <a:ext uri="{FF2B5EF4-FFF2-40B4-BE49-F238E27FC236}">
                <a16:creationId xmlns:a16="http://schemas.microsoft.com/office/drawing/2014/main" id="{768B324B-6A46-BCBC-22C2-B73AD1101F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5">
            <a:extLst>
              <a:ext uri="{FF2B5EF4-FFF2-40B4-BE49-F238E27FC236}">
                <a16:creationId xmlns:a16="http://schemas.microsoft.com/office/drawing/2014/main" id="{7D213C30-68E0-762C-B42B-2C7108660BC1}"/>
              </a:ext>
            </a:extLst>
          </p:cNvPr>
          <p:cNvSpPr txBox="1">
            <a:spLocks/>
          </p:cNvSpPr>
          <p:nvPr userDrawn="1"/>
        </p:nvSpPr>
        <p:spPr>
          <a:xfrm>
            <a:off x="12483407" y="124933"/>
            <a:ext cx="1997364" cy="363751"/>
          </a:xfrm>
          <a:prstGeom prst="rect">
            <a:avLst/>
          </a:prstGeom>
        </p:spPr>
        <p:txBody>
          <a:bodyPr/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 hangingPunct="1">
              <a:defRPr sz="100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PRESENTACIÓN</a:t>
            </a:r>
            <a:b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</a:br>
            <a:r>
              <a:rPr lang="es-ES" sz="1000" dirty="0">
                <a:solidFill>
                  <a:srgbClr val="C00000"/>
                </a:solidFill>
                <a:latin typeface="Montserrat-Bold"/>
                <a:ea typeface="Montserrat-Bold"/>
                <a:cs typeface="Montserrat-Bold"/>
                <a:sym typeface="Montserrat-Bold"/>
              </a:rPr>
              <a:t>Campaña de Navidad 2025</a:t>
            </a:r>
          </a:p>
        </p:txBody>
      </p:sp>
      <p:pic>
        <p:nvPicPr>
          <p:cNvPr id="4" name="Imagen 10" descr="Imagen 10">
            <a:extLst>
              <a:ext uri="{FF2B5EF4-FFF2-40B4-BE49-F238E27FC236}">
                <a16:creationId xmlns:a16="http://schemas.microsoft.com/office/drawing/2014/main" id="{4DCDD068-2CB1-1472-0BC4-63D96B50CCE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50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XmHunyV3D4?feature=oembed" TargetMode="External"/><Relationship Id="rId4" Type="http://schemas.openxmlformats.org/officeDocument/2006/relationships/hyperlink" Target="https://youtu.be/PXmHunyV3D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itasmadrid.org/assets/2025-11/Villancico_Nace_la_Luz_CaritasMadrid.mp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jpg"/><Relationship Id="rId4" Type="http://schemas.openxmlformats.org/officeDocument/2006/relationships/hyperlink" Target="https://www.caritasmadrid.org/assets/2025-11/Donde_Nadie_Mira_letra_musica_villancico_caritasmadrid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hyperlink" Target="http://www.caritasmadrid.org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caritasmadrid.org/assets/2025-11/Letra_Musica_Villancico_NacelaLuz_CaritasMadrid.pdf" TargetMode="External"/><Relationship Id="rId5" Type="http://schemas.openxmlformats.org/officeDocument/2006/relationships/hyperlink" Target="https://www.caritasmadrid.org/assets/2025-11/CUENTO_LaLuz_que_nos_toco_CaritasMadrid.pdf" TargetMode="Externa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hyperlink" Target="https://www.caritasmadrid.org/adviento-2025-luz-que-toca-el-corazon" TargetMode="Externa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3D693AF-FF58-7B31-D86F-AAFFF545CF5E}"/>
              </a:ext>
            </a:extLst>
          </p:cNvPr>
          <p:cNvSpPr/>
          <p:nvPr/>
        </p:nvSpPr>
        <p:spPr>
          <a:xfrm>
            <a:off x="0" y="-1"/>
            <a:ext cx="14630400" cy="862638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ext 0"/>
          <p:cNvSpPr/>
          <p:nvPr/>
        </p:nvSpPr>
        <p:spPr>
          <a:xfrm>
            <a:off x="793790" y="318706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 err="1">
                <a:solidFill>
                  <a:schemeClr val="bg1"/>
                </a:solidFill>
                <a:latin typeface="Montserrat" panose="02000505000000020004" pitchFamily="2" charset="0"/>
                <a:ea typeface="Raleway" pitchFamily="34" charset="-122"/>
                <a:cs typeface="Raleway" pitchFamily="34" charset="-120"/>
              </a:rPr>
              <a:t>Nace</a:t>
            </a:r>
            <a:r>
              <a:rPr lang="en-US" sz="4400" dirty="0">
                <a:solidFill>
                  <a:schemeClr val="bg1"/>
                </a:solidFill>
                <a:latin typeface="Montserrat" panose="02000505000000020004" pitchFamily="2" charset="0"/>
                <a:ea typeface="Raleway" pitchFamily="34" charset="-122"/>
                <a:cs typeface="Raleway" pitchFamily="34" charset="-120"/>
              </a:rPr>
              <a:t> la Luz</a:t>
            </a:r>
          </a:p>
          <a:p>
            <a:pPr>
              <a:lnSpc>
                <a:spcPts val="4850"/>
              </a:lnSpc>
            </a:pPr>
            <a:r>
              <a:rPr lang="en-US" sz="4400" dirty="0">
                <a:solidFill>
                  <a:schemeClr val="bg1"/>
                </a:solidFill>
                <a:latin typeface="Montserrat"/>
                <a:ea typeface="Raleway" pitchFamily="34" charset="-122"/>
                <a:cs typeface="Raleway" pitchFamily="34" charset="-120"/>
              </a:rPr>
              <a:t>que </a:t>
            </a:r>
            <a:r>
              <a:rPr lang="en-US" sz="4400" dirty="0" err="1">
                <a:solidFill>
                  <a:schemeClr val="bg1"/>
                </a:solidFill>
                <a:latin typeface="Montserrat"/>
                <a:ea typeface="Raleway" pitchFamily="34" charset="-122"/>
                <a:cs typeface="Raleway" pitchFamily="34" charset="-120"/>
              </a:rPr>
              <a:t>nos</a:t>
            </a:r>
            <a:r>
              <a:rPr lang="en-US" sz="4400" dirty="0">
                <a:solidFill>
                  <a:schemeClr val="bg1"/>
                </a:solidFill>
                <a:latin typeface="Montserrat"/>
                <a:ea typeface="Raleway" pitchFamily="34" charset="-122"/>
                <a:cs typeface="Raleway" pitchFamily="34" charset="-12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Montserrat"/>
                <a:ea typeface="Raleway" pitchFamily="34" charset="-122"/>
                <a:cs typeface="Raleway" pitchFamily="34" charset="-120"/>
              </a:rPr>
              <a:t>toca</a:t>
            </a:r>
            <a:r>
              <a:rPr lang="en-US" sz="4400" dirty="0">
                <a:solidFill>
                  <a:schemeClr val="bg1"/>
                </a:solidFill>
                <a:latin typeface="Montserrat"/>
                <a:ea typeface="Raleway" pitchFamily="34" charset="-122"/>
                <a:cs typeface="Raleway" pitchFamily="34" charset="-12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Montserrat"/>
                <a:ea typeface="Raleway" pitchFamily="34" charset="-122"/>
                <a:cs typeface="Raleway" pitchFamily="34" charset="-120"/>
              </a:rPr>
              <a:t>el</a:t>
            </a:r>
            <a:r>
              <a:rPr lang="en-US" sz="4400" dirty="0">
                <a:solidFill>
                  <a:schemeClr val="bg1"/>
                </a:solidFill>
                <a:latin typeface="Montserrat"/>
                <a:ea typeface="Raleway" pitchFamily="34" charset="-122"/>
                <a:cs typeface="Raleway" pitchFamily="34" charset="-12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Montserrat"/>
                <a:ea typeface="Raleway" pitchFamily="34" charset="-122"/>
                <a:cs typeface="Raleway" pitchFamily="34" charset="-120"/>
              </a:rPr>
              <a:t>corazón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72487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Campaña</a:t>
            </a:r>
            <a:r>
              <a:rPr lang="en-US" sz="15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Navidad 2025 - </a:t>
            </a:r>
            <a:r>
              <a:rPr lang="en-US" sz="15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Cáritas</a:t>
            </a:r>
            <a:r>
              <a:rPr lang="en-US" sz="15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diocesana</a:t>
            </a:r>
            <a:r>
              <a:rPr lang="en-US" sz="1550" dirty="0">
                <a:solidFill>
                  <a:schemeClr val="bg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Madrid</a:t>
            </a:r>
            <a:endParaRPr lang="en-US" sz="1550" dirty="0">
              <a:solidFill>
                <a:schemeClr val="bg1"/>
              </a:solidFill>
            </a:endParaRPr>
          </a:p>
        </p:txBody>
      </p:sp>
      <p:pic>
        <p:nvPicPr>
          <p:cNvPr id="7" name="Imagen 6" descr="Imagen que contiene frente, oscuro, tabla, iluminado&#10;&#10;Descripción generada automáticamente">
            <a:extLst>
              <a:ext uri="{FF2B5EF4-FFF2-40B4-BE49-F238E27FC236}">
                <a16:creationId xmlns:a16="http://schemas.microsoft.com/office/drawing/2014/main" id="{016A7F51-E534-007E-0EDB-63F76BFB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151" y="-1"/>
            <a:ext cx="4329436" cy="6504317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F2682AF-889B-31B4-64A2-749635494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755" y="5085489"/>
            <a:ext cx="3758293" cy="28974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itio web&#10;&#10;Descripción generada automáticamente">
            <a:extLst>
              <a:ext uri="{FF2B5EF4-FFF2-40B4-BE49-F238E27FC236}">
                <a16:creationId xmlns:a16="http://schemas.microsoft.com/office/drawing/2014/main" id="{C15E50DF-E83D-7065-2C8E-703FCB775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717" y="0"/>
            <a:ext cx="582236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11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ED12A-5D51-EE92-2034-C99DF0A10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CFAC5A31-250B-0BED-CD0C-E1A7AA135467}"/>
              </a:ext>
            </a:extLst>
          </p:cNvPr>
          <p:cNvSpPr/>
          <p:nvPr/>
        </p:nvSpPr>
        <p:spPr>
          <a:xfrm>
            <a:off x="1197828" y="1990585"/>
            <a:ext cx="7372015" cy="881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Nos toca: transforma interiormente.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Nos mueve: impulsa a actuar.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Nos une: todas y todos nos necesitamos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64B14D53-337C-ECEB-2F0E-64144839E044}"/>
              </a:ext>
            </a:extLst>
          </p:cNvPr>
          <p:cNvSpPr/>
          <p:nvPr/>
        </p:nvSpPr>
        <p:spPr>
          <a:xfrm>
            <a:off x="432281" y="659547"/>
            <a:ext cx="58266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Lema</a:t>
            </a:r>
            <a:endParaRPr lang="en-US" sz="39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Sitio web&#10;&#10;Descripción generada automáticamente">
            <a:extLst>
              <a:ext uri="{FF2B5EF4-FFF2-40B4-BE49-F238E27FC236}">
                <a16:creationId xmlns:a16="http://schemas.microsoft.com/office/drawing/2014/main" id="{F347C0CD-B7C4-FC75-5940-1B9F0AE2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031" y="0"/>
            <a:ext cx="582236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89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51A0D-C1DE-6405-C245-0722429BF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>
            <a:extLst>
              <a:ext uri="{FF2B5EF4-FFF2-40B4-BE49-F238E27FC236}">
                <a16:creationId xmlns:a16="http://schemas.microsoft.com/office/drawing/2014/main" id="{FBCEF3D0-B70F-0959-96BA-319D778932F8}"/>
              </a:ext>
            </a:extLst>
          </p:cNvPr>
          <p:cNvSpPr/>
          <p:nvPr/>
        </p:nvSpPr>
        <p:spPr>
          <a:xfrm>
            <a:off x="432281" y="659547"/>
            <a:ext cx="58266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C3287316-C8A3-CDF0-D16A-63CBBBADAE1F}"/>
              </a:ext>
            </a:extLst>
          </p:cNvPr>
          <p:cNvSpPr/>
          <p:nvPr/>
        </p:nvSpPr>
        <p:spPr>
          <a:xfrm>
            <a:off x="496077" y="1494661"/>
            <a:ext cx="7530323" cy="407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imagen muestra una mano que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recibe y sostiene con cuidado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una luz. 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Esa luz no nace de la persona: es un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don que llega y toca el corazón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fondo oscuro, suave y cálido, recuerda que la Luz de Dios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entra en nuestras noches reales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en las fragilidades y en las heridas del mundo.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Dentro de la esfera luminosa aparece un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pesebre sencillo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casi infantil. Nos habla de Belén: un lugar humilde donde nace la Luz verdadera, donde nadie la esperaba.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mano que acompaña la luz expresa el estilo de Cáritas: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cercanía, ternura y acompañamiento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tal como señala </a:t>
            </a:r>
            <a:r>
              <a:rPr 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Dilexi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 te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“el amor de Cristo se ofrece, nunca se impone”, y como invita don José a “mirar como Dios mira”.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 una imagen que resume el lema de la campaña: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“Nace la Luz que nos toca el corazón”.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FA732E3-DEF4-6215-9140-BB9C91361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031" y="0"/>
            <a:ext cx="5822369" cy="8229600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B2E80607-BC0C-25C8-700C-B70F9BE12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201" y="7194430"/>
            <a:ext cx="1045202" cy="8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79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976592"/>
            <a:ext cx="57314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Objetivos de la Campaña</a:t>
            </a:r>
            <a:endParaRPr lang="en-US" sz="3900" b="1">
              <a:solidFill>
                <a:srgbClr val="C0000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849" y="1698069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4" name="Shape 2"/>
          <p:cNvSpPr/>
          <p:nvPr/>
        </p:nvSpPr>
        <p:spPr>
          <a:xfrm>
            <a:off x="793849" y="2143039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603837" y="186824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2782431" y="201707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>
                <a:solidFill>
                  <a:srgbClr val="FFFFFF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8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178600" y="27700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Sensibilizar</a:t>
            </a:r>
            <a:endParaRPr lang="en-US" sz="19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178600" y="3199225"/>
            <a:ext cx="377285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 la Luz del nacimiento del Niño Dios en un portal humilde, sobre la realidad que viven muchas personas y familias que caminan a nuestro lado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207496" y="1698069"/>
            <a:ext cx="4215408" cy="2416731"/>
          </a:xfrm>
          <a:prstGeom prst="roundRect">
            <a:avLst>
              <a:gd name="adj" fmla="val 454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0" name="Shape 8"/>
          <p:cNvSpPr/>
          <p:nvPr/>
        </p:nvSpPr>
        <p:spPr>
          <a:xfrm>
            <a:off x="5207496" y="2143039"/>
            <a:ext cx="4215408" cy="91440"/>
          </a:xfrm>
          <a:prstGeom prst="roundRect">
            <a:avLst>
              <a:gd name="adj" fmla="val 91163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017484" y="186824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196077" y="201707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>
                <a:solidFill>
                  <a:srgbClr val="FFFFFF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8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592247" y="2770005"/>
            <a:ext cx="32769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Invitar a mirar con esperanza</a:t>
            </a:r>
            <a:endParaRPr lang="en-US" sz="19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592247" y="3199225"/>
            <a:ext cx="37729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Descubrir la Luz que sigue naciendo en medio de nuestras comunidades, proyectos y barrios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9621262" y="1698069"/>
            <a:ext cx="4215289" cy="2416731"/>
          </a:xfrm>
          <a:prstGeom prst="roundRect">
            <a:avLst>
              <a:gd name="adj" fmla="val 454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6" name="Shape 14"/>
          <p:cNvSpPr/>
          <p:nvPr/>
        </p:nvSpPr>
        <p:spPr>
          <a:xfrm>
            <a:off x="9621262" y="2143039"/>
            <a:ext cx="4215289" cy="91440"/>
          </a:xfrm>
          <a:prstGeom prst="roundRect">
            <a:avLst>
              <a:gd name="adj" fmla="val 91163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11431250" y="1868242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1609843" y="201707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b="1">
                <a:solidFill>
                  <a:srgbClr val="FFFFFF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8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0006013" y="2770005"/>
            <a:ext cx="30064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Promover gestos sencillos</a:t>
            </a:r>
            <a:endParaRPr lang="en-US" sz="19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10006013" y="3199225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 cercanía y compromiso que reflejen el amor de Dios en la vida cotidiana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166AAB92-C033-C02F-F3C7-4BF075C6E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842" b="31232"/>
          <a:stretch/>
        </p:blipFill>
        <p:spPr>
          <a:xfrm>
            <a:off x="0" y="5315067"/>
            <a:ext cx="14630400" cy="291453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BFA77-28FB-EAD8-1AB8-693C842FA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36EB255-8295-FCA6-C5BE-1B7606C05C7B}"/>
              </a:ext>
            </a:extLst>
          </p:cNvPr>
          <p:cNvSpPr/>
          <p:nvPr/>
        </p:nvSpPr>
        <p:spPr>
          <a:xfrm>
            <a:off x="7136250" y="1782383"/>
            <a:ext cx="57314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err="1">
                <a:solidFill>
                  <a:srgbClr val="D816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Materiales</a:t>
            </a:r>
            <a:r>
              <a:rPr lang="en-US" sz="3900" b="1">
                <a:solidFill>
                  <a:srgbClr val="D816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de la </a:t>
            </a:r>
            <a:r>
              <a:rPr lang="en-US" sz="3900" b="1" err="1">
                <a:solidFill>
                  <a:srgbClr val="D816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Campaña</a:t>
            </a:r>
            <a:endParaRPr lang="en-US" sz="3900" b="1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DDDA6EF-7DA9-CC88-9E89-C196A1A4E451}"/>
              </a:ext>
            </a:extLst>
          </p:cNvPr>
          <p:cNvSpPr/>
          <p:nvPr/>
        </p:nvSpPr>
        <p:spPr>
          <a:xfrm>
            <a:off x="2782431" y="154924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85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EE177506-25A5-4076-2120-F727DC4B727F}"/>
              </a:ext>
            </a:extLst>
          </p:cNvPr>
          <p:cNvSpPr/>
          <p:nvPr/>
        </p:nvSpPr>
        <p:spPr>
          <a:xfrm>
            <a:off x="7136250" y="2635603"/>
            <a:ext cx="6838542" cy="3811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Cartel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Postal de Navidad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Fundamentación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Comunicado Parroquial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Compromiso Solidario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/>
                <a:cs typeface="Arial"/>
              </a:rPr>
              <a:t>Material de sensibilización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Oración y canción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Vídeo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Cuña de radio</a:t>
            </a: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BE05AA8E-2464-3D28-07FA-8C559AE1E635}"/>
              </a:ext>
            </a:extLst>
          </p:cNvPr>
          <p:cNvSpPr/>
          <p:nvPr/>
        </p:nvSpPr>
        <p:spPr>
          <a:xfrm>
            <a:off x="7196077" y="154924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850"/>
          </a:p>
        </p:txBody>
      </p:sp>
      <p:pic>
        <p:nvPicPr>
          <p:cNvPr id="3" name="Imagen 2" descr="Sitio web&#10;&#10;Descripción generada automáticamente">
            <a:extLst>
              <a:ext uri="{FF2B5EF4-FFF2-40B4-BE49-F238E27FC236}">
                <a16:creationId xmlns:a16="http://schemas.microsoft.com/office/drawing/2014/main" id="{724494E9-7FF8-15D0-FDC9-E0E7E9F41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2236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77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A16F2-FB52-8AA7-436B-1B1ACBFD3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6674A3B-CE83-2F46-0B4D-1F32F6101E1E}"/>
              </a:ext>
            </a:extLst>
          </p:cNvPr>
          <p:cNvSpPr/>
          <p:nvPr/>
        </p:nvSpPr>
        <p:spPr>
          <a:xfrm>
            <a:off x="5555411" y="2803585"/>
            <a:ext cx="9074989" cy="26224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F5EFD79-B305-CC0C-A77B-68F4B4D2451E}"/>
              </a:ext>
            </a:extLst>
          </p:cNvPr>
          <p:cNvSpPr/>
          <p:nvPr/>
        </p:nvSpPr>
        <p:spPr>
          <a:xfrm>
            <a:off x="2782431" y="154924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85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99EEA848-0A2D-F195-6EA5-EA7ECA3503CD}"/>
              </a:ext>
            </a:extLst>
          </p:cNvPr>
          <p:cNvSpPr/>
          <p:nvPr/>
        </p:nvSpPr>
        <p:spPr>
          <a:xfrm>
            <a:off x="7196077" y="154924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185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AF0981B6-1570-07A5-D35C-B11CEFA047FF}"/>
              </a:ext>
            </a:extLst>
          </p:cNvPr>
          <p:cNvSpPr/>
          <p:nvPr/>
        </p:nvSpPr>
        <p:spPr>
          <a:xfrm>
            <a:off x="7196077" y="3649997"/>
            <a:ext cx="57314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7200" b="1" dirty="0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Material de</a:t>
            </a:r>
          </a:p>
          <a:p>
            <a:pPr marL="0" indent="0" algn="l">
              <a:lnSpc>
                <a:spcPts val="4850"/>
              </a:lnSpc>
              <a:buNone/>
            </a:pPr>
            <a:r>
              <a:rPr lang="en-US" sz="7200" b="1" dirty="0" err="1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Sensibilización</a:t>
            </a:r>
            <a:endParaRPr lang="en-US" sz="7200" b="1" dirty="0">
              <a:solidFill>
                <a:schemeClr val="bg1"/>
              </a:solidFill>
              <a:latin typeface="Raleway" pitchFamily="34" charset="0"/>
              <a:ea typeface="Raleway" pitchFamily="34" charset="-122"/>
              <a:cs typeface="Raleway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7" name="Imagen 6" descr="Sitio web&#10;&#10;Descripción generada automáticamente">
            <a:extLst>
              <a:ext uri="{FF2B5EF4-FFF2-40B4-BE49-F238E27FC236}">
                <a16:creationId xmlns:a16="http://schemas.microsoft.com/office/drawing/2014/main" id="{052BD7B8-1CB1-9AD5-3B53-53E16F629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92" y="0"/>
            <a:ext cx="582236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96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2A8EB839-8D07-E4E2-9C79-EBC3FD62A275}"/>
              </a:ext>
            </a:extLst>
          </p:cNvPr>
          <p:cNvSpPr/>
          <p:nvPr/>
        </p:nvSpPr>
        <p:spPr>
          <a:xfrm>
            <a:off x="0" y="0"/>
            <a:ext cx="14630400" cy="35799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354E10E0-9D60-259B-7285-36F6975F2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63" b="20284"/>
          <a:stretch/>
        </p:blipFill>
        <p:spPr>
          <a:xfrm>
            <a:off x="0" y="3579962"/>
            <a:ext cx="14630400" cy="4658264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DC8F57B9-948F-20D1-2306-84FF587FB662}"/>
              </a:ext>
            </a:extLst>
          </p:cNvPr>
          <p:cNvSpPr/>
          <p:nvPr/>
        </p:nvSpPr>
        <p:spPr>
          <a:xfrm>
            <a:off x="452554" y="103182"/>
            <a:ext cx="4673528" cy="64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27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Material de </a:t>
            </a:r>
            <a:r>
              <a:rPr lang="en-US" sz="27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Sensibilización</a:t>
            </a:r>
            <a:endParaRPr lang="en-US" sz="2700" b="1" dirty="0"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89F6CF88-445D-16AB-FEA8-96C7FC7A2851}"/>
              </a:ext>
            </a:extLst>
          </p:cNvPr>
          <p:cNvSpPr/>
          <p:nvPr/>
        </p:nvSpPr>
        <p:spPr>
          <a:xfrm>
            <a:off x="7293471" y="259832"/>
            <a:ext cx="6897152" cy="33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700" b="1" dirty="0" err="1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Nace</a:t>
            </a:r>
            <a:r>
              <a:rPr lang="en-US" sz="2700" b="1" dirty="0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la Luz que </a:t>
            </a:r>
            <a:r>
              <a:rPr lang="en-US" sz="2700" b="1" dirty="0" err="1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nos</a:t>
            </a:r>
            <a:r>
              <a:rPr lang="en-US" sz="2700" b="1" dirty="0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toca</a:t>
            </a:r>
            <a:r>
              <a:rPr lang="en-US" sz="2700" b="1" dirty="0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el</a:t>
            </a:r>
            <a:r>
              <a:rPr lang="en-US" sz="2700" b="1" dirty="0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corazón</a:t>
            </a:r>
            <a:endParaRPr lang="en-US" sz="27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0">
            <a:extLst>
              <a:ext uri="{FF2B5EF4-FFF2-40B4-BE49-F238E27FC236}">
                <a16:creationId xmlns:a16="http://schemas.microsoft.com/office/drawing/2014/main" id="{A830722E-0CC7-66AA-33FA-8FD09FC7E408}"/>
              </a:ext>
            </a:extLst>
          </p:cNvPr>
          <p:cNvSpPr/>
          <p:nvPr/>
        </p:nvSpPr>
        <p:spPr>
          <a:xfrm>
            <a:off x="418048" y="1208067"/>
            <a:ext cx="4673528" cy="64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9600" dirty="0" err="1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rPr>
              <a:t>infancia</a:t>
            </a:r>
            <a:endParaRPr lang="en-US" sz="9600" dirty="0">
              <a:solidFill>
                <a:srgbClr val="C00000"/>
              </a:solidFill>
              <a:latin typeface="Impact" panose="020B080603090205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Imagen 18" descr="Texto&#10;&#10;Descripción generada automáticamente">
            <a:extLst>
              <a:ext uri="{FF2B5EF4-FFF2-40B4-BE49-F238E27FC236}">
                <a16:creationId xmlns:a16="http://schemas.microsoft.com/office/drawing/2014/main" id="{E32E36FF-7624-5533-E991-6FCC6F2A7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971" y="6231235"/>
            <a:ext cx="2182652" cy="1682740"/>
          </a:xfrm>
          <a:prstGeom prst="rect">
            <a:avLst/>
          </a:prstGeom>
        </p:spPr>
      </p:pic>
      <p:sp>
        <p:nvSpPr>
          <p:cNvPr id="20" name="Text 0">
            <a:extLst>
              <a:ext uri="{FF2B5EF4-FFF2-40B4-BE49-F238E27FC236}">
                <a16:creationId xmlns:a16="http://schemas.microsoft.com/office/drawing/2014/main" id="{3285E239-AD8B-B87D-5D73-D99A1DBA55A1}"/>
              </a:ext>
            </a:extLst>
          </p:cNvPr>
          <p:cNvSpPr/>
          <p:nvPr/>
        </p:nvSpPr>
        <p:spPr>
          <a:xfrm>
            <a:off x="6231255" y="2069660"/>
            <a:ext cx="6673862" cy="64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Dinámica</a:t>
            </a:r>
            <a:r>
              <a:rPr lang="en-US" sz="24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1. </a:t>
            </a:r>
            <a:r>
              <a:rPr lang="en-US" sz="2400" i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Cuento</a:t>
            </a:r>
            <a:r>
              <a:rPr lang="en-US" sz="2400" i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“</a:t>
            </a:r>
            <a:r>
              <a:rPr lang="es-ES" sz="2400" i="1" dirty="0">
                <a:latin typeface="Arial" panose="020B0604020202020204" pitchFamily="34" charset="0"/>
                <a:cs typeface="Arial" panose="020B0604020202020204" pitchFamily="34" charset="0"/>
              </a:rPr>
              <a:t>La Luz que nos tocó el corazón”</a:t>
            </a: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Dinámica 2. </a:t>
            </a:r>
            <a:r>
              <a:rPr lang="es-ES" sz="2400" i="1" dirty="0">
                <a:latin typeface="Arial" panose="020B0604020202020204" pitchFamily="34" charset="0"/>
                <a:cs typeface="Arial" panose="020B0604020202020204" pitchFamily="34" charset="0"/>
              </a:rPr>
              <a:t>Belén: la Luz que nace en lo pequeño.</a:t>
            </a:r>
          </a:p>
        </p:txBody>
      </p:sp>
    </p:spTree>
    <p:extLst>
      <p:ext uri="{BB962C8B-B14F-4D97-AF65-F5344CB8AC3E}">
        <p14:creationId xmlns:p14="http://schemas.microsoft.com/office/powerpoint/2010/main" val="3884978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6FD1BE4-C720-95E8-12FE-CCDD8BA31AFF}"/>
              </a:ext>
            </a:extLst>
          </p:cNvPr>
          <p:cNvSpPr/>
          <p:nvPr/>
        </p:nvSpPr>
        <p:spPr>
          <a:xfrm>
            <a:off x="0" y="0"/>
            <a:ext cx="14630400" cy="1186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1B478A-DCCC-18D5-60B1-43A2CA978A71}"/>
              </a:ext>
            </a:extLst>
          </p:cNvPr>
          <p:cNvSpPr txBox="1"/>
          <p:nvPr/>
        </p:nvSpPr>
        <p:spPr>
          <a:xfrm>
            <a:off x="249997" y="2097773"/>
            <a:ext cx="8945761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un barrio tranquilo vivía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Lía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, una niña que veía a su alrededor a muchas personas tristes: </a:t>
            </a: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vecinas que vivían solas, familias con preocupaciones y gente que caminaba sin esperanza.</a:t>
            </a: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Una tarde, mientras volvía a casa, Lía encontró una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pequeña luz cálida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en la calle.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No venía de una farola ni de una tienda.</a:t>
            </a:r>
          </a:p>
          <a:p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Era una luz suave, sostenida por la mano de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, un vecino mayor.</a:t>
            </a: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—No es mía —dijo él—. Yo solo la acompaño.</a:t>
            </a: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Lía miró dentro y vio un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pesebre sencillo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, como dibujado a mano.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Mateo sonrió: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—La Luz de Dios siempre nace en lo pequeño… y quiere tocar el corazón de todas las personas.</a:t>
            </a: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Lía tomó la luz y, juntas, fueron llevándola a quienes más lo necesitaban: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 Rosa, que vivía sola;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 Julián, que buscaba un hogar;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 Carmen, preocupada por su familia.</a:t>
            </a: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cada casa, la luz no solucionaba todo, pero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encendía esperanza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: una sonrisa, </a:t>
            </a: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una conversación, un gesto de ternura.</a:t>
            </a: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Al final del día, Lía comprendió que la luz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no se apagaba porque no era suya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Era un regalo de Dios.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Y cada vez que tocaba un corazón, crecía un poco más.</a:t>
            </a: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Aquella Navidad, el barrio brilló…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no por las luces de colores, sino por las personas que empezaron a acompañarse unas a otras.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Porque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nació la Luz… 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tocó su corazón</a:t>
            </a: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A5749333-C0CF-C57F-2C80-245AAE77A2AA}"/>
              </a:ext>
            </a:extLst>
          </p:cNvPr>
          <p:cNvSpPr/>
          <p:nvPr/>
        </p:nvSpPr>
        <p:spPr>
          <a:xfrm>
            <a:off x="278416" y="1355372"/>
            <a:ext cx="8279615" cy="109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Dinámica</a:t>
            </a:r>
            <a:r>
              <a:rPr lang="en-US" sz="20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1.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Cuento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“</a:t>
            </a:r>
            <a:r>
              <a:rPr lang="es-E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Luz que nos tocó el corazón”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DDB3684-760B-2ECD-0692-EA4B329C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031" y="0"/>
            <a:ext cx="5822369" cy="8229600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30EC0F4-AF68-CF41-2C17-6262126A1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201" y="7194430"/>
            <a:ext cx="1045202" cy="80581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9118FB56-760F-CE92-0513-493AAAC7B14E}"/>
              </a:ext>
            </a:extLst>
          </p:cNvPr>
          <p:cNvGrpSpPr/>
          <p:nvPr/>
        </p:nvGrpSpPr>
        <p:grpSpPr>
          <a:xfrm>
            <a:off x="278416" y="-106113"/>
            <a:ext cx="3551712" cy="1098840"/>
            <a:chOff x="4404015" y="6944359"/>
            <a:chExt cx="4673528" cy="1170561"/>
          </a:xfrm>
        </p:grpSpPr>
        <p:sp>
          <p:nvSpPr>
            <p:cNvPr id="11" name="Text 0">
              <a:extLst>
                <a:ext uri="{FF2B5EF4-FFF2-40B4-BE49-F238E27FC236}">
                  <a16:creationId xmlns:a16="http://schemas.microsoft.com/office/drawing/2014/main" id="{65578B1B-00D5-C6E3-0D4F-8BF608E5528F}"/>
                </a:ext>
              </a:extLst>
            </p:cNvPr>
            <p:cNvSpPr/>
            <p:nvPr/>
          </p:nvSpPr>
          <p:spPr>
            <a:xfrm>
              <a:off x="4404015" y="6944359"/>
              <a:ext cx="4673528" cy="4071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1400" b="1" dirty="0"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Material de </a:t>
              </a:r>
              <a:r>
                <a:rPr lang="en-US" sz="1400" b="1" dirty="0" err="1"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Sensibilización</a:t>
              </a:r>
              <a:endParaRPr lang="en-US" sz="14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Text 0">
              <a:extLst>
                <a:ext uri="{FF2B5EF4-FFF2-40B4-BE49-F238E27FC236}">
                  <a16:creationId xmlns:a16="http://schemas.microsoft.com/office/drawing/2014/main" id="{6049F558-0409-AFF5-56EA-14BFA9584328}"/>
                </a:ext>
              </a:extLst>
            </p:cNvPr>
            <p:cNvSpPr/>
            <p:nvPr/>
          </p:nvSpPr>
          <p:spPr>
            <a:xfrm>
              <a:off x="4404015" y="7466210"/>
              <a:ext cx="1947581" cy="648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4800" dirty="0" err="1">
                  <a:solidFill>
                    <a:srgbClr val="C00000"/>
                  </a:solidFill>
                  <a:latin typeface="Impact" panose="020B0806030902050204" pitchFamily="34" charset="0"/>
                  <a:ea typeface="Raleway" pitchFamily="34" charset="-122"/>
                  <a:cs typeface="Arial" panose="020B0604020202020204" pitchFamily="34" charset="0"/>
                </a:rPr>
                <a:t>infancia</a:t>
              </a:r>
              <a:endParaRPr lang="en-US" sz="4800" dirty="0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5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43AA84B0-27E7-DF4E-BFCC-FB1908ADD3AA}"/>
              </a:ext>
            </a:extLst>
          </p:cNvPr>
          <p:cNvSpPr/>
          <p:nvPr/>
        </p:nvSpPr>
        <p:spPr>
          <a:xfrm>
            <a:off x="0" y="0"/>
            <a:ext cx="14630400" cy="1186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30884A-0359-01F0-DB23-3B4A640976B1}"/>
              </a:ext>
            </a:extLst>
          </p:cNvPr>
          <p:cNvSpPr txBox="1"/>
          <p:nvPr/>
        </p:nvSpPr>
        <p:spPr>
          <a:xfrm>
            <a:off x="603848" y="1313965"/>
            <a:ext cx="8954219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1.  Preguntas…</a:t>
            </a:r>
          </a:p>
          <a:p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🌟 Sobre la Luz</a:t>
            </a:r>
          </a:p>
          <a:p>
            <a:pPr lvl="1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¿Dónde crees que aparece la luz de Jesús en tu vida?</a:t>
            </a:r>
          </a:p>
          <a:p>
            <a:pPr lvl="1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¿Qué cosas hacen que tu corazón “brille”?</a:t>
            </a:r>
          </a:p>
          <a:p>
            <a:pPr lvl="1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Si la luz hablara… ¿qué crees que nos diría esta Navidad?</a:t>
            </a:r>
          </a:p>
          <a:p>
            <a:pPr lvl="1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🌟 Sobre el cuento</a:t>
            </a:r>
          </a:p>
          <a:p>
            <a:pPr lvl="1">
              <a:buFont typeface="+mj-lt"/>
              <a:buAutoNum type="arabicPeriod" startAt="4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¿Por qué crees que la luz buscaba a personas tristes o preocupadas?</a:t>
            </a:r>
          </a:p>
          <a:p>
            <a:pPr lvl="1">
              <a:buFont typeface="+mj-lt"/>
              <a:buAutoNum type="arabicPeriod" startAt="4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¿Qué aprendió Lía cuando compartió la luz?</a:t>
            </a:r>
          </a:p>
          <a:p>
            <a:pPr lvl="1">
              <a:buFont typeface="+mj-lt"/>
              <a:buAutoNum type="arabicPeriod" startAt="4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¿Cómo crees que se sentían las personas que recibían la luz?</a:t>
            </a:r>
          </a:p>
          <a:p>
            <a:pPr>
              <a:buFont typeface="+mj-lt"/>
              <a:buAutoNum type="arabicPeriod" startAt="4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 startAt="4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2. Velitas de papel 🕯️ </a:t>
            </a:r>
          </a:p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Materiales: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plantillas de velas, tijeras, colores, pegamento.</a:t>
            </a:r>
          </a:p>
          <a:p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Pasos: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Cada niña/o colorea su vela.</a:t>
            </a:r>
          </a:p>
          <a:p>
            <a:pPr lvl="1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 la llama escribe un nombre:</a:t>
            </a:r>
            <a:b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una persona a quien quiere llevar luz esta Navidad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Todas las velitas se unen en un mural, formando una gran “corona de luz”.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Dibujo en fondo negro&#10;&#10;Descripción generada automáticamente con confianza baja">
            <a:extLst>
              <a:ext uri="{FF2B5EF4-FFF2-40B4-BE49-F238E27FC236}">
                <a16:creationId xmlns:a16="http://schemas.microsoft.com/office/drawing/2014/main" id="{BCDB78E2-46CD-EE0C-BE11-C403C134B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167" y="612376"/>
            <a:ext cx="8730291" cy="7318584"/>
          </a:xfrm>
          <a:prstGeom prst="rect">
            <a:avLst/>
          </a:prstGeom>
        </p:spPr>
      </p:pic>
      <p:pic>
        <p:nvPicPr>
          <p:cNvPr id="10" name="Imagen 10" descr="Imagen 10">
            <a:extLst>
              <a:ext uri="{FF2B5EF4-FFF2-40B4-BE49-F238E27FC236}">
                <a16:creationId xmlns:a16="http://schemas.microsoft.com/office/drawing/2014/main" id="{C7980775-56EB-68DA-964F-592846695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C447891A-9BB4-4E8B-B083-2B16AD45FA29}"/>
              </a:ext>
            </a:extLst>
          </p:cNvPr>
          <p:cNvGrpSpPr/>
          <p:nvPr/>
        </p:nvGrpSpPr>
        <p:grpSpPr>
          <a:xfrm>
            <a:off x="304296" y="-92835"/>
            <a:ext cx="3551712" cy="1098840"/>
            <a:chOff x="4404015" y="6944359"/>
            <a:chExt cx="4673528" cy="1170561"/>
          </a:xfrm>
        </p:grpSpPr>
        <p:sp>
          <p:nvSpPr>
            <p:cNvPr id="13" name="Text 0">
              <a:extLst>
                <a:ext uri="{FF2B5EF4-FFF2-40B4-BE49-F238E27FC236}">
                  <a16:creationId xmlns:a16="http://schemas.microsoft.com/office/drawing/2014/main" id="{BA25EB16-8B1C-3570-61E3-38F3BB0009DA}"/>
                </a:ext>
              </a:extLst>
            </p:cNvPr>
            <p:cNvSpPr/>
            <p:nvPr/>
          </p:nvSpPr>
          <p:spPr>
            <a:xfrm>
              <a:off x="4404015" y="6944359"/>
              <a:ext cx="4673528" cy="4071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1400" b="1" dirty="0"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Material de </a:t>
              </a:r>
              <a:r>
                <a:rPr lang="en-US" sz="1400" b="1" dirty="0" err="1"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Sensibilización</a:t>
              </a:r>
              <a:endParaRPr lang="en-US" sz="14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 0">
              <a:extLst>
                <a:ext uri="{FF2B5EF4-FFF2-40B4-BE49-F238E27FC236}">
                  <a16:creationId xmlns:a16="http://schemas.microsoft.com/office/drawing/2014/main" id="{B48ACEB1-BBE4-C0E1-5E9E-E4329D2ACA06}"/>
                </a:ext>
              </a:extLst>
            </p:cNvPr>
            <p:cNvSpPr/>
            <p:nvPr/>
          </p:nvSpPr>
          <p:spPr>
            <a:xfrm>
              <a:off x="4404015" y="7466210"/>
              <a:ext cx="1947581" cy="648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4800" dirty="0" err="1">
                  <a:solidFill>
                    <a:srgbClr val="C00000"/>
                  </a:solidFill>
                  <a:latin typeface="Impact" panose="020B0806030902050204" pitchFamily="34" charset="0"/>
                  <a:ea typeface="Raleway" pitchFamily="34" charset="-122"/>
                  <a:cs typeface="Arial" panose="020B0604020202020204" pitchFamily="34" charset="0"/>
                </a:rPr>
                <a:t>infancia</a:t>
              </a:r>
              <a:endParaRPr lang="en-US" sz="4800" dirty="0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329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DC6BB-5AD8-DEFF-579A-B85F0560C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EEBCDAD-0A6D-95A4-0C9B-3D92B43682B7}"/>
              </a:ext>
            </a:extLst>
          </p:cNvPr>
          <p:cNvSpPr/>
          <p:nvPr/>
        </p:nvSpPr>
        <p:spPr>
          <a:xfrm>
            <a:off x="0" y="0"/>
            <a:ext cx="14630400" cy="11866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C766DE-E497-10F3-C4EF-16FE161C0B6C}"/>
              </a:ext>
            </a:extLst>
          </p:cNvPr>
          <p:cNvSpPr txBox="1"/>
          <p:nvPr/>
        </p:nvSpPr>
        <p:spPr>
          <a:xfrm>
            <a:off x="403416" y="2269559"/>
            <a:ext cx="881619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Belén: la Luz que nace en lo pequeño</a:t>
            </a:r>
          </a:p>
          <a:p>
            <a:endParaRPr lang="es-E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Materiales: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ramitas, piedritas, hojas, tapones, cuerda, plastilina, cartón.</a:t>
            </a:r>
          </a:p>
          <a:p>
            <a:pPr lvl="1"/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Pasos: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recoge material natural (breve paseo o bandeja preparada).</a:t>
            </a:r>
          </a:p>
          <a:p>
            <a:pPr lvl="2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Entre todas/os crean un pequeño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Belén ecológico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657350" lvl="3" indent="-285750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ramitas para el establo</a:t>
            </a:r>
          </a:p>
          <a:p>
            <a:pPr marL="1657350" lvl="3" indent="-285750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piedras para el suelo</a:t>
            </a:r>
          </a:p>
          <a:p>
            <a:pPr marL="1657350" lvl="3" indent="-285750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hojas para los personajes</a:t>
            </a:r>
          </a:p>
          <a:p>
            <a:pPr marL="1657350" lvl="3" indent="-285750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cuerda o plastilina para unir piezas</a:t>
            </a:r>
          </a:p>
          <a:p>
            <a:pPr lvl="2">
              <a:buFont typeface="+mj-lt"/>
              <a:buAutoNum type="arabicPeriod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enciende una vela LED en el centro.</a:t>
            </a:r>
          </a:p>
          <a:p>
            <a:pPr lvl="1"/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entender que la Luz nace en la fragilidad y lo sencillo.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10" descr="Imagen 10">
            <a:extLst>
              <a:ext uri="{FF2B5EF4-FFF2-40B4-BE49-F238E27FC236}">
                <a16:creationId xmlns:a16="http://schemas.microsoft.com/office/drawing/2014/main" id="{8B54324F-D214-47B9-4916-9F8D919CC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194" y="7691533"/>
            <a:ext cx="1544577" cy="3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0">
            <a:extLst>
              <a:ext uri="{FF2B5EF4-FFF2-40B4-BE49-F238E27FC236}">
                <a16:creationId xmlns:a16="http://schemas.microsoft.com/office/drawing/2014/main" id="{78BD952C-9790-E3D1-3693-B264445F938D}"/>
              </a:ext>
            </a:extLst>
          </p:cNvPr>
          <p:cNvSpPr/>
          <p:nvPr/>
        </p:nvSpPr>
        <p:spPr>
          <a:xfrm>
            <a:off x="455175" y="1920489"/>
            <a:ext cx="8279615" cy="173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Dinámica</a:t>
            </a:r>
            <a:r>
              <a:rPr lang="en-US" sz="28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62AD86-9C6C-E24C-6B56-D4951E577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18" r="39640"/>
          <a:stretch/>
        </p:blipFill>
        <p:spPr>
          <a:xfrm>
            <a:off x="9765102" y="0"/>
            <a:ext cx="4461882" cy="7533426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10C92D7-3C09-F29F-F8AB-9B0699D12871}"/>
              </a:ext>
            </a:extLst>
          </p:cNvPr>
          <p:cNvGrpSpPr/>
          <p:nvPr/>
        </p:nvGrpSpPr>
        <p:grpSpPr>
          <a:xfrm>
            <a:off x="265394" y="-88082"/>
            <a:ext cx="3551712" cy="1098840"/>
            <a:chOff x="4404015" y="6944359"/>
            <a:chExt cx="4673528" cy="1170561"/>
          </a:xfrm>
        </p:grpSpPr>
        <p:sp>
          <p:nvSpPr>
            <p:cNvPr id="7" name="Text 0">
              <a:extLst>
                <a:ext uri="{FF2B5EF4-FFF2-40B4-BE49-F238E27FC236}">
                  <a16:creationId xmlns:a16="http://schemas.microsoft.com/office/drawing/2014/main" id="{E42D63C7-2BC6-8A89-FE7B-88320A2664B5}"/>
                </a:ext>
              </a:extLst>
            </p:cNvPr>
            <p:cNvSpPr/>
            <p:nvPr/>
          </p:nvSpPr>
          <p:spPr>
            <a:xfrm>
              <a:off x="4404015" y="6944359"/>
              <a:ext cx="4673528" cy="407171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1400" b="1" dirty="0"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Material de </a:t>
              </a:r>
              <a:r>
                <a:rPr lang="en-US" sz="1400" b="1" dirty="0" err="1">
                  <a:latin typeface="Arial" panose="020B0604020202020204" pitchFamily="34" charset="0"/>
                  <a:ea typeface="Raleway" pitchFamily="34" charset="-122"/>
                  <a:cs typeface="Arial" panose="020B0604020202020204" pitchFamily="34" charset="0"/>
                </a:rPr>
                <a:t>Sensibilización</a:t>
              </a:r>
              <a:endParaRPr lang="en-US" sz="14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 0">
              <a:extLst>
                <a:ext uri="{FF2B5EF4-FFF2-40B4-BE49-F238E27FC236}">
                  <a16:creationId xmlns:a16="http://schemas.microsoft.com/office/drawing/2014/main" id="{2B1A9351-1382-0DA9-5201-DEE592595109}"/>
                </a:ext>
              </a:extLst>
            </p:cNvPr>
            <p:cNvSpPr/>
            <p:nvPr/>
          </p:nvSpPr>
          <p:spPr>
            <a:xfrm>
              <a:off x="4404015" y="7466210"/>
              <a:ext cx="1947581" cy="64871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4850"/>
                </a:lnSpc>
                <a:buNone/>
              </a:pPr>
              <a:r>
                <a:rPr lang="en-US" sz="4800" dirty="0" err="1">
                  <a:solidFill>
                    <a:srgbClr val="C00000"/>
                  </a:solidFill>
                  <a:latin typeface="Impact" panose="020B0806030902050204" pitchFamily="34" charset="0"/>
                  <a:ea typeface="Raleway" pitchFamily="34" charset="-122"/>
                  <a:cs typeface="Arial" panose="020B0604020202020204" pitchFamily="34" charset="0"/>
                </a:rPr>
                <a:t>infancia</a:t>
              </a:r>
              <a:endParaRPr lang="en-US" sz="4800" dirty="0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38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os multimedia en línea 1" title="CM Navidad 25">
            <a:hlinkClick r:id="" action="ppaction://noaction"/>
            <a:extLst>
              <a:ext uri="{FF2B5EF4-FFF2-40B4-BE49-F238E27FC236}">
                <a16:creationId xmlns:a16="http://schemas.microsoft.com/office/drawing/2014/main" id="{EE3C412E-6745-0571-738E-4AF3852BFE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89075" y="822325"/>
            <a:ext cx="11652250" cy="658336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7EDE2F-1A55-96AD-29B7-CB91EE7AD1B1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dirty="0">
                <a:solidFill>
                  <a:srgbClr val="C00000"/>
                </a:solidFill>
                <a:latin typeface="Montserrat-Bold"/>
              </a:rPr>
              <a:t>VÍDEO</a:t>
            </a:r>
            <a:endParaRPr kumimoji="0" lang="es-E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7928EF-D5FE-CD86-BF36-7E918F0ED5DF}"/>
              </a:ext>
            </a:extLst>
          </p:cNvPr>
          <p:cNvSpPr txBox="1"/>
          <p:nvPr/>
        </p:nvSpPr>
        <p:spPr>
          <a:xfrm>
            <a:off x="1040524" y="7527021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effectLst/>
                <a:highlight>
                  <a:srgbClr val="FFFFFF"/>
                </a:highlight>
                <a:latin typeface="Aptos" panose="020B0004020202020204" pitchFamily="34" charset="0"/>
                <a:hlinkClick r:id="rId4" tooltip="https://youtu.be/PXmHunyV3D4"/>
              </a:rPr>
              <a:t>https://youtu.be/PXmHunyV3D4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1993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C52A1-5992-996A-B9DD-324CDDA11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AE455F1-8EB9-D552-F949-0A5F50FE0A7D}"/>
              </a:ext>
            </a:extLst>
          </p:cNvPr>
          <p:cNvSpPr/>
          <p:nvPr/>
        </p:nvSpPr>
        <p:spPr>
          <a:xfrm>
            <a:off x="0" y="0"/>
            <a:ext cx="14630400" cy="3579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Texto&#10;&#10;Descripción generada automáticamente">
            <a:extLst>
              <a:ext uri="{FF2B5EF4-FFF2-40B4-BE49-F238E27FC236}">
                <a16:creationId xmlns:a16="http://schemas.microsoft.com/office/drawing/2014/main" id="{A21EB4B1-2940-55BD-3CFF-593F8C83D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971" y="6231235"/>
            <a:ext cx="2182652" cy="1682740"/>
          </a:xfrm>
          <a:prstGeom prst="rect">
            <a:avLst/>
          </a:prstGeom>
        </p:spPr>
      </p:pic>
      <p:sp>
        <p:nvSpPr>
          <p:cNvPr id="20" name="Text 0">
            <a:extLst>
              <a:ext uri="{FF2B5EF4-FFF2-40B4-BE49-F238E27FC236}">
                <a16:creationId xmlns:a16="http://schemas.microsoft.com/office/drawing/2014/main" id="{A4590B37-A2DD-2DB3-E155-6471A1E8B35A}"/>
              </a:ext>
            </a:extLst>
          </p:cNvPr>
          <p:cNvSpPr/>
          <p:nvPr/>
        </p:nvSpPr>
        <p:spPr>
          <a:xfrm>
            <a:off x="6248508" y="1946882"/>
            <a:ext cx="6673862" cy="64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Dinámica</a:t>
            </a:r>
            <a:r>
              <a:rPr lang="en-US" sz="24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1. </a:t>
            </a:r>
            <a:r>
              <a:rPr lang="es-ES" sz="2400" i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Luces y sombras del barrio</a:t>
            </a:r>
            <a:r>
              <a:rPr lang="es-ES" sz="2400" b="1" i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.</a:t>
            </a:r>
            <a:endParaRPr lang="es-E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Dinámica 2. </a:t>
            </a:r>
            <a:r>
              <a:rPr lang="es-ES" sz="2400" i="1" dirty="0">
                <a:latin typeface="Arial" panose="020B0604020202020204" pitchFamily="34" charset="0"/>
                <a:cs typeface="Arial" panose="020B0604020202020204" pitchFamily="34" charset="0"/>
              </a:rPr>
              <a:t>Relatos de luz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F8921F-B1E0-4960-20C2-560582F81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53" b="17466"/>
          <a:stretch/>
        </p:blipFill>
        <p:spPr>
          <a:xfrm>
            <a:off x="0" y="3401203"/>
            <a:ext cx="14630400" cy="4828397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3DA7B30A-8CC0-5DB8-806D-649942C948FB}"/>
              </a:ext>
            </a:extLst>
          </p:cNvPr>
          <p:cNvSpPr/>
          <p:nvPr/>
        </p:nvSpPr>
        <p:spPr>
          <a:xfrm>
            <a:off x="452554" y="103182"/>
            <a:ext cx="4673528" cy="64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27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Material de </a:t>
            </a:r>
            <a:r>
              <a:rPr lang="en-US" sz="27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Sensibilización</a:t>
            </a:r>
            <a:endParaRPr lang="en-US" sz="2700" b="1" dirty="0"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06BC8CB8-8F65-F59A-0A13-7FF5C8B89219}"/>
              </a:ext>
            </a:extLst>
          </p:cNvPr>
          <p:cNvSpPr/>
          <p:nvPr/>
        </p:nvSpPr>
        <p:spPr>
          <a:xfrm>
            <a:off x="7293471" y="259832"/>
            <a:ext cx="6897152" cy="33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700" b="1" dirty="0" err="1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Nace</a:t>
            </a:r>
            <a:r>
              <a:rPr lang="en-US" sz="2700" b="1" dirty="0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la Luz que </a:t>
            </a:r>
            <a:r>
              <a:rPr lang="en-US" sz="2700" b="1" dirty="0" err="1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nos</a:t>
            </a:r>
            <a:r>
              <a:rPr lang="en-US" sz="2700" b="1" dirty="0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toca</a:t>
            </a:r>
            <a:r>
              <a:rPr lang="en-US" sz="2700" b="1" dirty="0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el</a:t>
            </a:r>
            <a:r>
              <a:rPr lang="en-US" sz="2700" b="1" dirty="0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C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corazón</a:t>
            </a:r>
            <a:endParaRPr lang="en-US" sz="27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ABFF1A27-B258-B209-BFCA-C8FDD7BB73B2}"/>
              </a:ext>
            </a:extLst>
          </p:cNvPr>
          <p:cNvSpPr/>
          <p:nvPr/>
        </p:nvSpPr>
        <p:spPr>
          <a:xfrm>
            <a:off x="452554" y="1141271"/>
            <a:ext cx="4673528" cy="64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9600" dirty="0" err="1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rPr>
              <a:t>jóvenes</a:t>
            </a:r>
            <a:endParaRPr lang="en-US" sz="9600" dirty="0">
              <a:solidFill>
                <a:srgbClr val="C00000"/>
              </a:solidFill>
              <a:latin typeface="Impact" panose="020B080603090205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19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973F6-EEE7-0177-AB42-614975435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D72F387-4384-6601-F83C-8377047E73F4}"/>
              </a:ext>
            </a:extLst>
          </p:cNvPr>
          <p:cNvSpPr/>
          <p:nvPr/>
        </p:nvSpPr>
        <p:spPr>
          <a:xfrm>
            <a:off x="0" y="0"/>
            <a:ext cx="14630400" cy="1186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AE09A1-53A5-F725-899C-18258883AB92}"/>
              </a:ext>
            </a:extLst>
          </p:cNvPr>
          <p:cNvSpPr txBox="1"/>
          <p:nvPr/>
        </p:nvSpPr>
        <p:spPr>
          <a:xfrm>
            <a:off x="638354" y="2607567"/>
            <a:ext cx="779653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(20 min)</a:t>
            </a:r>
          </a:p>
          <a:p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conectar la campaña con la realidad cercana.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Materiales: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post-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claros (luz), post-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oscuros (sombra).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Pasos: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plantea: 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“¿Dónde ves luz en tu barrio / instituto / vida? ¿Y dónde ves sombras?”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Escriben en post-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individuales:</a:t>
            </a:r>
          </a:p>
          <a:p>
            <a:pPr marL="1200150" lvl="2" indent="-285750">
              <a:buFont typeface="+mj-lt"/>
              <a:buAutoNum type="arabicPeriod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Luz: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gestos, personas, espacios que transmiten esperanza.</a:t>
            </a:r>
          </a:p>
          <a:p>
            <a:pPr marL="1200150" lvl="2" indent="-285750">
              <a:buFont typeface="+mj-lt"/>
              <a:buAutoNum type="arabicPeriod"/>
            </a:pP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Sombra: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situaciones de soledad, conflictos, exclusión...</a:t>
            </a: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un panel se forma un mapa de luces y sombras.</a:t>
            </a: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Cierre: 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“¿Qué pequeña luz puedo aportar yo?”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Conexión con la campaña: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Luz que tocó el corazón de todos también ilumina hoy nuestras realidades concretas.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60A2ABE1-5E4F-5CB3-CA10-6545C807C04D}"/>
              </a:ext>
            </a:extLst>
          </p:cNvPr>
          <p:cNvSpPr/>
          <p:nvPr/>
        </p:nvSpPr>
        <p:spPr>
          <a:xfrm>
            <a:off x="638354" y="1730343"/>
            <a:ext cx="8074952" cy="109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Dinámica</a:t>
            </a:r>
            <a:r>
              <a:rPr lang="en-US" sz="28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.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Luces y sombras del barrio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 descr="Ciudad con edificios&#10;&#10;Descripción generada automáticamente">
            <a:extLst>
              <a:ext uri="{FF2B5EF4-FFF2-40B4-BE49-F238E27FC236}">
                <a16:creationId xmlns:a16="http://schemas.microsoft.com/office/drawing/2014/main" id="{D13310A3-9A13-EBEC-05A1-1E1299E86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9"/>
          <a:stretch/>
        </p:blipFill>
        <p:spPr>
          <a:xfrm>
            <a:off x="9041110" y="0"/>
            <a:ext cx="5643224" cy="8229600"/>
          </a:xfrm>
          <a:prstGeom prst="rect">
            <a:avLst/>
          </a:prstGeom>
        </p:spPr>
      </p:pic>
      <p:sp>
        <p:nvSpPr>
          <p:cNvPr id="12" name="Text 0">
            <a:extLst>
              <a:ext uri="{FF2B5EF4-FFF2-40B4-BE49-F238E27FC236}">
                <a16:creationId xmlns:a16="http://schemas.microsoft.com/office/drawing/2014/main" id="{362BAED7-AAE3-391B-93A4-B3602F765030}"/>
              </a:ext>
            </a:extLst>
          </p:cNvPr>
          <p:cNvSpPr/>
          <p:nvPr/>
        </p:nvSpPr>
        <p:spPr>
          <a:xfrm>
            <a:off x="278416" y="-106113"/>
            <a:ext cx="3551712" cy="382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14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Material de </a:t>
            </a:r>
            <a:r>
              <a:rPr lang="en-US" sz="14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Sensibilización</a:t>
            </a:r>
            <a:endParaRPr lang="en-US" sz="1400" b="1" dirty="0"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92CC7033-68BC-7E62-7A08-32C32CEFFBB8}"/>
              </a:ext>
            </a:extLst>
          </p:cNvPr>
          <p:cNvSpPr/>
          <p:nvPr/>
        </p:nvSpPr>
        <p:spPr>
          <a:xfrm>
            <a:off x="278416" y="383764"/>
            <a:ext cx="1480091" cy="60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800" dirty="0" err="1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rPr>
              <a:t>jóvenes</a:t>
            </a:r>
            <a:endParaRPr lang="en-US" sz="4800" dirty="0">
              <a:solidFill>
                <a:srgbClr val="C00000"/>
              </a:solidFill>
              <a:latin typeface="Impact" panose="020B080603090205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FACBE290-E0F6-F89E-723B-085B02F53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0598" y="7285194"/>
            <a:ext cx="1045202" cy="8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31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A1C9F-6E37-8F3E-C6DE-02764524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9AE23F73-7A88-E436-9A37-D97DE93AF784}"/>
              </a:ext>
            </a:extLst>
          </p:cNvPr>
          <p:cNvSpPr/>
          <p:nvPr/>
        </p:nvSpPr>
        <p:spPr>
          <a:xfrm>
            <a:off x="0" y="0"/>
            <a:ext cx="14630400" cy="1186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08319A-2B78-FB15-44F0-D075BDAB6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2" r="24070"/>
          <a:stretch/>
        </p:blipFill>
        <p:spPr>
          <a:xfrm>
            <a:off x="9040483" y="0"/>
            <a:ext cx="5589917" cy="82296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318BD33-3868-9F66-2F91-696D4F8B8DD6}"/>
              </a:ext>
            </a:extLst>
          </p:cNvPr>
          <p:cNvSpPr txBox="1"/>
          <p:nvPr/>
        </p:nvSpPr>
        <p:spPr>
          <a:xfrm>
            <a:off x="731167" y="2545516"/>
            <a:ext cx="802961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(20 min)</a:t>
            </a:r>
          </a:p>
          <a:p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vincular la campaña con la vida real de las personas.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Materiales: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ninguno.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Pasos: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grupos, cada persona cuenta un momento en el que sintió que “alguien tocó su corazón”.</a:t>
            </a:r>
          </a:p>
          <a:p>
            <a:pPr marL="800100" lvl="1" indent="-342900">
              <a:buFont typeface="+mj-lt"/>
              <a:buAutoNum type="arabicPeriod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Sólo se puede describir: gesto, palabra, mirada, acompañamiento.</a:t>
            </a:r>
          </a:p>
          <a:p>
            <a:pPr marL="800100" lvl="1" indent="-342900">
              <a:buFont typeface="+mj-lt"/>
              <a:buAutoNum type="arabicPeriod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grupo identifica qué tenían en común esos gestos de luz.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Conexión: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Mirar como Dios mira —lo que pide don José— nace de reconocer la dignidad del otro.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B45F6A0D-FD72-8763-BC2A-3240D8FBCCFD}"/>
              </a:ext>
            </a:extLst>
          </p:cNvPr>
          <p:cNvSpPr/>
          <p:nvPr/>
        </p:nvSpPr>
        <p:spPr>
          <a:xfrm>
            <a:off x="759586" y="1801637"/>
            <a:ext cx="8279615" cy="109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Dinámica</a:t>
            </a:r>
            <a:r>
              <a:rPr lang="en-US" sz="28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2.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Relatos de Luz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EEA814A4-1EF6-63FD-B812-3F1ECCC67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7601" y="7346830"/>
            <a:ext cx="1045202" cy="805810"/>
          </a:xfrm>
          <a:prstGeom prst="rect">
            <a:avLst/>
          </a:prstGeom>
        </p:spPr>
      </p:pic>
      <p:sp>
        <p:nvSpPr>
          <p:cNvPr id="12" name="Text 0">
            <a:extLst>
              <a:ext uri="{FF2B5EF4-FFF2-40B4-BE49-F238E27FC236}">
                <a16:creationId xmlns:a16="http://schemas.microsoft.com/office/drawing/2014/main" id="{3A7DE773-13D1-136E-68FA-C4C46388027E}"/>
              </a:ext>
            </a:extLst>
          </p:cNvPr>
          <p:cNvSpPr/>
          <p:nvPr/>
        </p:nvSpPr>
        <p:spPr>
          <a:xfrm>
            <a:off x="278416" y="-106113"/>
            <a:ext cx="3551712" cy="382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14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Material de </a:t>
            </a:r>
            <a:r>
              <a:rPr lang="en-US" sz="14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Sensibilización</a:t>
            </a:r>
            <a:endParaRPr lang="en-US" sz="1400" b="1" dirty="0"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21EBF968-03BB-B1FE-F418-D8BEED7F0F26}"/>
              </a:ext>
            </a:extLst>
          </p:cNvPr>
          <p:cNvSpPr/>
          <p:nvPr/>
        </p:nvSpPr>
        <p:spPr>
          <a:xfrm>
            <a:off x="278416" y="383764"/>
            <a:ext cx="1480091" cy="60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800" dirty="0" err="1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rPr>
              <a:t>jóvenes</a:t>
            </a:r>
            <a:endParaRPr lang="en-US" sz="4800" dirty="0">
              <a:solidFill>
                <a:srgbClr val="C00000"/>
              </a:solidFill>
              <a:latin typeface="Impact" panose="020B080603090205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946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952AE-E67A-9EC9-235D-F2F14446B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8275684-86B0-1C35-30E3-E0A0E7F20910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4DA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Texto&#10;&#10;Descripción generada automáticamente">
            <a:extLst>
              <a:ext uri="{FF2B5EF4-FFF2-40B4-BE49-F238E27FC236}">
                <a16:creationId xmlns:a16="http://schemas.microsoft.com/office/drawing/2014/main" id="{585BFED9-4DF1-7C3E-8A74-9C9CBF346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7971" y="6231235"/>
            <a:ext cx="2182652" cy="1682740"/>
          </a:xfrm>
          <a:prstGeom prst="rect">
            <a:avLst/>
          </a:prstGeom>
        </p:spPr>
      </p:pic>
      <p:sp>
        <p:nvSpPr>
          <p:cNvPr id="20" name="Text 0">
            <a:extLst>
              <a:ext uri="{FF2B5EF4-FFF2-40B4-BE49-F238E27FC236}">
                <a16:creationId xmlns:a16="http://schemas.microsoft.com/office/drawing/2014/main" id="{09F9833B-AC08-989E-FD34-AC53D0ED53BB}"/>
              </a:ext>
            </a:extLst>
          </p:cNvPr>
          <p:cNvSpPr/>
          <p:nvPr/>
        </p:nvSpPr>
        <p:spPr>
          <a:xfrm>
            <a:off x="6248508" y="2257251"/>
            <a:ext cx="6673862" cy="64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Dinámica</a:t>
            </a:r>
            <a:r>
              <a:rPr lang="en-US" sz="24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1. </a:t>
            </a:r>
            <a:r>
              <a:rPr lang="es-ES" sz="2400" i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Luces que recibo, luces que comparto</a:t>
            </a:r>
            <a:r>
              <a:rPr lang="es-ES" sz="2400" b="1" i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.</a:t>
            </a:r>
            <a:endParaRPr lang="es-E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Dinámica 2. </a:t>
            </a:r>
            <a:r>
              <a:rPr lang="es-ES" sz="2400" i="1" dirty="0">
                <a:latin typeface="Arial" panose="020B0604020202020204" pitchFamily="34" charset="0"/>
                <a:cs typeface="Arial" panose="020B0604020202020204" pitchFamily="34" charset="0"/>
              </a:rPr>
              <a:t>Donde nace hoy la Luz.</a:t>
            </a:r>
          </a:p>
        </p:txBody>
      </p:sp>
      <p:pic>
        <p:nvPicPr>
          <p:cNvPr id="5" name="Imagen 4" descr="Bebé envuelto en una mano&#10;&#10;Descripción generada automáticamente con confianza baja">
            <a:extLst>
              <a:ext uri="{FF2B5EF4-FFF2-40B4-BE49-F238E27FC236}">
                <a16:creationId xmlns:a16="http://schemas.microsoft.com/office/drawing/2014/main" id="{91DBDD8E-6D94-C791-F06C-5F57A4881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85" b="23363"/>
          <a:stretch/>
        </p:blipFill>
        <p:spPr>
          <a:xfrm>
            <a:off x="-69012" y="3869707"/>
            <a:ext cx="14768423" cy="4359893"/>
          </a:xfrm>
          <a:prstGeom prst="rect">
            <a:avLst/>
          </a:prstGeom>
        </p:spPr>
      </p:pic>
      <p:sp>
        <p:nvSpPr>
          <p:cNvPr id="8" name="Text 0">
            <a:extLst>
              <a:ext uri="{FF2B5EF4-FFF2-40B4-BE49-F238E27FC236}">
                <a16:creationId xmlns:a16="http://schemas.microsoft.com/office/drawing/2014/main" id="{DCE11C62-D2FB-0DD6-2EE2-4C0FCF86C333}"/>
              </a:ext>
            </a:extLst>
          </p:cNvPr>
          <p:cNvSpPr/>
          <p:nvPr/>
        </p:nvSpPr>
        <p:spPr>
          <a:xfrm>
            <a:off x="452554" y="103182"/>
            <a:ext cx="4673528" cy="64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27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Material de </a:t>
            </a:r>
            <a:r>
              <a:rPr lang="en-US" sz="27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Sensibilización</a:t>
            </a:r>
            <a:endParaRPr lang="en-US" sz="2700" b="1" dirty="0"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DB66757B-93B4-DCC8-69F6-8E72F89C27CA}"/>
              </a:ext>
            </a:extLst>
          </p:cNvPr>
          <p:cNvSpPr/>
          <p:nvPr/>
        </p:nvSpPr>
        <p:spPr>
          <a:xfrm>
            <a:off x="7293471" y="259832"/>
            <a:ext cx="6897152" cy="33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Nace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la Luz que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nos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toca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el</a:t>
            </a:r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corazón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0">
            <a:extLst>
              <a:ext uri="{FF2B5EF4-FFF2-40B4-BE49-F238E27FC236}">
                <a16:creationId xmlns:a16="http://schemas.microsoft.com/office/drawing/2014/main" id="{06927F37-0B4F-226A-693E-81DD32CC0776}"/>
              </a:ext>
            </a:extLst>
          </p:cNvPr>
          <p:cNvSpPr/>
          <p:nvPr/>
        </p:nvSpPr>
        <p:spPr>
          <a:xfrm>
            <a:off x="452554" y="819010"/>
            <a:ext cx="4673528" cy="64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6600" dirty="0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rPr>
              <a:t>personas </a:t>
            </a:r>
            <a:r>
              <a:rPr lang="en-US" sz="6600" dirty="0" err="1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rPr>
              <a:t>adultas</a:t>
            </a:r>
            <a:endParaRPr lang="en-US" sz="6600" dirty="0">
              <a:solidFill>
                <a:srgbClr val="C00000"/>
              </a:solidFill>
              <a:latin typeface="Impact" panose="020B080603090205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36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4BD62EA-C3DF-B32D-8B0C-53212CD538CE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4DA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B1BC1B7-357A-D046-84B5-C2E65C41C352}"/>
              </a:ext>
            </a:extLst>
          </p:cNvPr>
          <p:cNvSpPr txBox="1"/>
          <p:nvPr/>
        </p:nvSpPr>
        <p:spPr>
          <a:xfrm>
            <a:off x="654764" y="2176558"/>
            <a:ext cx="802961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(20 min)</a:t>
            </a:r>
          </a:p>
          <a:p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interiorizar que la Luz no la generamos, sino que la recibimos.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Materiales: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tarjetas claras (LUZ) y tarjetas oscuras (NECESIDAD).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Pasos: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Cada persona escribe en una tarjeta clara: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Una luz que he recibido en mi vida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	(acompañamiento, apoyo, escucha, solidaridad…).</a:t>
            </a: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otra tarjeta (oscura):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Un ámbito donde hoy siento que falta luz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	(soledad, comunidad, familia, barrio, proyecto…).</a:t>
            </a: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pequeños grupos se comparten libremente.</a:t>
            </a: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Cierre común: ¿qué hemos descubierto del lema </a:t>
            </a:r>
          </a:p>
          <a:p>
            <a:pPr lvl="1"/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“Nace la Luz que nos toca el corazón”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Conexión: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Luz es don, no conquista (Evangelio y </a:t>
            </a:r>
            <a:r>
              <a:rPr 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Dilexi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 te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69EF247C-66C0-480A-CA3A-963CDDE1A576}"/>
              </a:ext>
            </a:extLst>
          </p:cNvPr>
          <p:cNvSpPr/>
          <p:nvPr/>
        </p:nvSpPr>
        <p:spPr>
          <a:xfrm>
            <a:off x="683183" y="1432679"/>
            <a:ext cx="8279615" cy="109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Dinámica</a:t>
            </a:r>
            <a:r>
              <a:rPr lang="en-US" sz="28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1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Luces que recibo, luces que comparto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D30CD3D5-4AF2-7958-1FE9-FBAE62A38FDF}"/>
              </a:ext>
            </a:extLst>
          </p:cNvPr>
          <p:cNvSpPr/>
          <p:nvPr/>
        </p:nvSpPr>
        <p:spPr>
          <a:xfrm>
            <a:off x="278416" y="-106113"/>
            <a:ext cx="3551712" cy="382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14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Material de </a:t>
            </a:r>
            <a:r>
              <a:rPr lang="en-US" sz="14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Sensibilización</a:t>
            </a:r>
            <a:endParaRPr lang="en-US" sz="1400" b="1" dirty="0"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49F8AD71-A04A-E75D-BEF0-4F0CEBDDB4AA}"/>
              </a:ext>
            </a:extLst>
          </p:cNvPr>
          <p:cNvSpPr/>
          <p:nvPr/>
        </p:nvSpPr>
        <p:spPr>
          <a:xfrm>
            <a:off x="278416" y="383764"/>
            <a:ext cx="1480091" cy="60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800" dirty="0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rPr>
              <a:t>personas </a:t>
            </a:r>
            <a:r>
              <a:rPr lang="en-US" sz="4800" dirty="0" err="1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rPr>
              <a:t>adultas</a:t>
            </a:r>
            <a:endParaRPr lang="en-US" sz="4800" dirty="0">
              <a:solidFill>
                <a:srgbClr val="C00000"/>
              </a:solidFill>
              <a:latin typeface="Impact" panose="020B080603090205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565D9D6-2CB3-E578-2390-9BA368EA1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10" r="24327"/>
          <a:stretch/>
        </p:blipFill>
        <p:spPr>
          <a:xfrm>
            <a:off x="8716386" y="0"/>
            <a:ext cx="5942434" cy="8229600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D55AEEAA-5B7D-C786-CD4F-C8E9374C5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201" y="7194430"/>
            <a:ext cx="1045202" cy="8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1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2F9E3-9EA1-F47B-18EE-489BB6863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D52BB2F-CB6E-9DFD-74F2-A4F92524A85E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4DA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Vista de una ciudad desde lo alto de un edificio&#10;&#10;Descripción generada automáticamente">
            <a:extLst>
              <a:ext uri="{FF2B5EF4-FFF2-40B4-BE49-F238E27FC236}">
                <a16:creationId xmlns:a16="http://schemas.microsoft.com/office/drawing/2014/main" id="{BC0D62A7-F75D-039D-3668-12687C185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583" y="0"/>
            <a:ext cx="6180237" cy="82296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153D9CF-3B3C-504A-1390-DF903BDCDEFD}"/>
              </a:ext>
            </a:extLst>
          </p:cNvPr>
          <p:cNvSpPr txBox="1"/>
          <p:nvPr/>
        </p:nvSpPr>
        <p:spPr>
          <a:xfrm>
            <a:off x="654764" y="2090930"/>
            <a:ext cx="735055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(15 min)</a:t>
            </a:r>
          </a:p>
          <a:p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vincular el pesebre con realidades actuales (ligado a FOESSA y al texto de la fundamentación).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Pasos: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la pregunta: 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“Si Jesús naciera hoy en Madrid, ¿dónde estaría el pesebre?”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cada persona escribe un lugar concreto:</a:t>
            </a:r>
          </a:p>
          <a:p>
            <a:pPr marL="1200150" lvl="2" indent="-28575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 centro de acogida,</a:t>
            </a:r>
          </a:p>
          <a:p>
            <a:pPr marL="1200150" lvl="2" indent="-28575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 piso compartido,</a:t>
            </a:r>
          </a:p>
          <a:p>
            <a:pPr marL="1200150" lvl="2" indent="-28575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una residencia,</a:t>
            </a:r>
          </a:p>
          <a:p>
            <a:pPr marL="1200150" lvl="2" indent="-28575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 barrio periférico,</a:t>
            </a:r>
          </a:p>
          <a:p>
            <a:pPr marL="1200150" lvl="2" indent="-28575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una familia sin estabilidad,</a:t>
            </a:r>
          </a:p>
          <a:p>
            <a:pPr marL="1200150" lvl="2" indent="-28575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 aeropuerto donde duermen personas…</a:t>
            </a:r>
          </a:p>
          <a:p>
            <a:pPr lvl="2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comparten y se comentan:</a:t>
            </a:r>
          </a:p>
          <a:p>
            <a:pPr marL="1200150" lvl="2" indent="-28575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¿Qué dice de Dios que nazca ahí?</a:t>
            </a:r>
          </a:p>
          <a:p>
            <a:pPr marL="1200150" lvl="2" indent="-285750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¿Qué dice de nosotros?</a:t>
            </a:r>
          </a:p>
          <a:p>
            <a:pPr lvl="1">
              <a:buFont typeface="+mj-lt"/>
              <a:buAutoNum type="arabicPeriod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Cierre: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La Luz nace en lo frágil y nos llama a estar cerca.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E4266022-8BE3-5227-7801-5B04C68389AF}"/>
              </a:ext>
            </a:extLst>
          </p:cNvPr>
          <p:cNvSpPr/>
          <p:nvPr/>
        </p:nvSpPr>
        <p:spPr>
          <a:xfrm>
            <a:off x="683183" y="1432679"/>
            <a:ext cx="8279615" cy="1098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8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Dinámica</a:t>
            </a:r>
            <a:r>
              <a:rPr lang="en-US" sz="28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2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es-E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 nace hoy la luz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51C04AF0-713B-4D70-7F74-8579900895C8}"/>
              </a:ext>
            </a:extLst>
          </p:cNvPr>
          <p:cNvSpPr/>
          <p:nvPr/>
        </p:nvSpPr>
        <p:spPr>
          <a:xfrm>
            <a:off x="278416" y="-106113"/>
            <a:ext cx="3551712" cy="382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1400" b="1" dirty="0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Material de </a:t>
            </a:r>
            <a:r>
              <a:rPr lang="en-US" sz="1400" b="1" dirty="0" err="1"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Sensibilización</a:t>
            </a:r>
            <a:endParaRPr lang="en-US" sz="1400" b="1" dirty="0"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D5A63E11-F8A2-B292-0059-59AB438237B7}"/>
              </a:ext>
            </a:extLst>
          </p:cNvPr>
          <p:cNvSpPr/>
          <p:nvPr/>
        </p:nvSpPr>
        <p:spPr>
          <a:xfrm>
            <a:off x="278416" y="383764"/>
            <a:ext cx="1480091" cy="60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800" dirty="0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rPr>
              <a:t>personas </a:t>
            </a:r>
            <a:r>
              <a:rPr lang="en-US" sz="4800" dirty="0" err="1">
                <a:solidFill>
                  <a:srgbClr val="C00000"/>
                </a:solidFill>
                <a:latin typeface="Impact" panose="020B0806030902050204" pitchFamily="34" charset="0"/>
                <a:ea typeface="Raleway" pitchFamily="34" charset="-122"/>
                <a:cs typeface="Arial" panose="020B0604020202020204" pitchFamily="34" charset="0"/>
              </a:rPr>
              <a:t>adultas</a:t>
            </a:r>
            <a:endParaRPr lang="en-US" sz="4800" dirty="0">
              <a:solidFill>
                <a:srgbClr val="C00000"/>
              </a:solidFill>
              <a:latin typeface="Impact" panose="020B0806030902050204" pitchFamily="34" charset="0"/>
              <a:ea typeface="Raleway" pitchFamily="34" charset="-122"/>
              <a:cs typeface="Arial" panose="020B0604020202020204" pitchFamily="34" charset="0"/>
            </a:endParaRPr>
          </a:p>
        </p:txBody>
      </p:sp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9FBDA24F-BC8D-D8E2-1879-A250625E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201" y="7194430"/>
            <a:ext cx="1045202" cy="8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05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0B113-3048-EC62-6490-42F5A6839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3DE7D35-DC74-5041-58F9-8982960041B7}"/>
              </a:ext>
            </a:extLst>
          </p:cNvPr>
          <p:cNvSpPr/>
          <p:nvPr/>
        </p:nvSpPr>
        <p:spPr>
          <a:xfrm>
            <a:off x="5814204" y="2803585"/>
            <a:ext cx="8816196" cy="26224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638C66DD-C457-8A4C-4C4D-3F6851E0932F}"/>
              </a:ext>
            </a:extLst>
          </p:cNvPr>
          <p:cNvSpPr/>
          <p:nvPr/>
        </p:nvSpPr>
        <p:spPr>
          <a:xfrm>
            <a:off x="7127066" y="3940936"/>
            <a:ext cx="57314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7200" b="1" dirty="0" err="1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Oración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0D60FBF-B442-92B9-1596-FB1CC8C1195F}"/>
              </a:ext>
            </a:extLst>
          </p:cNvPr>
          <p:cNvSpPr/>
          <p:nvPr/>
        </p:nvSpPr>
        <p:spPr>
          <a:xfrm>
            <a:off x="2782431" y="1549241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>
                <a:solidFill>
                  <a:srgbClr val="FFFFF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1850"/>
          </a:p>
        </p:txBody>
      </p:sp>
      <p:pic>
        <p:nvPicPr>
          <p:cNvPr id="21" name="Imagen 20" descr="Sitio web&#10;&#10;Descripción generada automáticamente">
            <a:extLst>
              <a:ext uri="{FF2B5EF4-FFF2-40B4-BE49-F238E27FC236}">
                <a16:creationId xmlns:a16="http://schemas.microsoft.com/office/drawing/2014/main" id="{1CBE3CFE-D084-7555-ED92-4D483987C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28" y="0"/>
            <a:ext cx="6093651" cy="82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8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6D929-07A8-EDC3-7F58-DA633F870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>
            <a:extLst>
              <a:ext uri="{FF2B5EF4-FFF2-40B4-BE49-F238E27FC236}">
                <a16:creationId xmlns:a16="http://schemas.microsoft.com/office/drawing/2014/main" id="{9CA782C4-D197-345F-676E-D2B9C8DCAAF5}"/>
              </a:ext>
            </a:extLst>
          </p:cNvPr>
          <p:cNvSpPr/>
          <p:nvPr/>
        </p:nvSpPr>
        <p:spPr>
          <a:xfrm>
            <a:off x="496077" y="418007"/>
            <a:ext cx="58266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r>
              <a:rPr lang="en-US" sz="3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91E3CB0E-DEB1-437A-9959-EC5D5F79DDBD}"/>
              </a:ext>
            </a:extLst>
          </p:cNvPr>
          <p:cNvSpPr/>
          <p:nvPr/>
        </p:nvSpPr>
        <p:spPr>
          <a:xfrm>
            <a:off x="496077" y="1322131"/>
            <a:ext cx="7530323" cy="6678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1.- Acogida / Ambientación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Espacio con luz tenue y velas.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Imagen o símbolo de Belén en el centro.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Música suave de fondo (puede usarse la versión instrumental de la canción).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Animador/a:</a:t>
            </a:r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Bienvenidas y bienvenidos a este momento de oración. Hoy nos reunimos en torno a una Luz que nace, una Luz que no impone, sino que se ofrece, que toca el corazón y lo transforma.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Nos situamos en silencio, dejando que esta Luz nos hable al corazón.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E8F2ABA-B3B5-6CDD-3EB9-8EF2989F5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031" y="0"/>
            <a:ext cx="5822369" cy="8229600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3CE0B146-CF26-7851-BC46-9A06D5EFA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201" y="7194430"/>
            <a:ext cx="1045202" cy="8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65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73C93-1EB5-79B5-E2CB-C4A9A6C38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1">
            <a:extLst>
              <a:ext uri="{FF2B5EF4-FFF2-40B4-BE49-F238E27FC236}">
                <a16:creationId xmlns:a16="http://schemas.microsoft.com/office/drawing/2014/main" id="{7E342CDC-B032-41C3-1DED-F1DA8BF95581}"/>
              </a:ext>
            </a:extLst>
          </p:cNvPr>
          <p:cNvSpPr/>
          <p:nvPr/>
        </p:nvSpPr>
        <p:spPr>
          <a:xfrm>
            <a:off x="496077" y="1038085"/>
            <a:ext cx="8682429" cy="60753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2. Lectura del Evangelio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Juan 1, 1-5. 9-14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Se lee pausadamente, con entonación meditativa.</a:t>
            </a:r>
          </a:p>
          <a:p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dirty="0">
                <a:latin typeface="Arial"/>
                <a:cs typeface="Arial"/>
              </a:rPr>
              <a:t>En el principio existía el Verbo, y el Verbo estaba junto a Dios, y el Verbo era Dios. Él estaba en el principio junto a Dios. Por medio de él se hizo todo, y sin él no se hizo nada de cuanto se ha hecho. En él estaba la vida, y la vida era la luz de los hombres. Y la luz brilla en la tiniebla, y la tiniebla no lo recibió.  El Verbo era la luz verdadera, que alumbra a todo hombre, viniendo al mundo. En el mundo estaba; | el mundo se hizo por medio de él, y el mundo no lo conoció. Vino a su casa, y los suyos no lo recibieron. Pero a cuantos lo recibieron, les dio poder de ser hijos de Dios, a los que creen en su nombre. Estos no han nacido de sangre, ni de deseo de carne, | ni de deseo de varón, sino que han nacido de Dios. Y el Verbo se hizo carne y habitó entre nosotros, y hemos contemplado su gloria: gloria como del Unigénito del Padre, lleno de gracia y de verdad. 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3. Silencio contemplativo</a:t>
            </a:r>
          </a:p>
          <a:p>
            <a:endParaRPr lang="es-ES" b="1" dirty="0">
              <a:latin typeface="Arial"/>
              <a:cs typeface="Arial"/>
            </a:endParaRPr>
          </a:p>
          <a:p>
            <a:r>
              <a:rPr lang="es-ES" sz="1600" dirty="0">
                <a:latin typeface="Arial"/>
                <a:cs typeface="Arial"/>
              </a:rPr>
              <a:t>El Evangelio nos habla de una Luz que ha estado siempre, que no es fruto de nuestros méritos, sino don de Dios.</a:t>
            </a:r>
            <a:b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dirty="0">
                <a:latin typeface="Arial"/>
                <a:cs typeface="Arial"/>
              </a:rPr>
              <a:t>Una Luz que habita en la vida cotidiana, en lo frágil, en las personas concretas que encontramos cada día.</a:t>
            </a:r>
            <a:b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dirty="0">
                <a:latin typeface="Arial"/>
                <a:cs typeface="Arial"/>
              </a:rPr>
              <a:t>Hoy, esa Luz vuelve a tocar nuestro corazón y nos invita a dejarla transformar nuestra mirada, nuestras acciones, nuestro modo de estar en el mundo. </a:t>
            </a:r>
          </a:p>
          <a:p>
            <a:r>
              <a:rPr lang="es-ES" sz="1600" i="1" dirty="0">
                <a:latin typeface="Arial"/>
                <a:cs typeface="Arial"/>
              </a:rPr>
              <a:t>Un minuto en silencio con la vela encendida o ante el símbolo de la Luz.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4C32D8-986F-DE46-CF97-497D6801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349" y="4278702"/>
            <a:ext cx="5200051" cy="32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96C5C96F-D9F7-8835-9F7F-A2CC68DD1007}"/>
              </a:ext>
            </a:extLst>
          </p:cNvPr>
          <p:cNvSpPr/>
          <p:nvPr/>
        </p:nvSpPr>
        <p:spPr>
          <a:xfrm>
            <a:off x="496077" y="418007"/>
            <a:ext cx="58266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r>
              <a:rPr lang="en-US" sz="3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04452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59D06-1D33-74CF-9169-A504FBC1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>
            <a:extLst>
              <a:ext uri="{FF2B5EF4-FFF2-40B4-BE49-F238E27FC236}">
                <a16:creationId xmlns:a16="http://schemas.microsoft.com/office/drawing/2014/main" id="{E349BDBA-6CD5-B659-7306-07985F086C72}"/>
              </a:ext>
            </a:extLst>
          </p:cNvPr>
          <p:cNvSpPr/>
          <p:nvPr/>
        </p:nvSpPr>
        <p:spPr>
          <a:xfrm>
            <a:off x="496077" y="418007"/>
            <a:ext cx="58266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r>
              <a:rPr lang="en-US" sz="3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0677F8B5-6CFB-7045-E163-F8EC47B36EBF}"/>
              </a:ext>
            </a:extLst>
          </p:cNvPr>
          <p:cNvSpPr/>
          <p:nvPr/>
        </p:nvSpPr>
        <p:spPr>
          <a:xfrm>
            <a:off x="496077" y="1322131"/>
            <a:ext cx="7985771" cy="4605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s-ES" b="1" dirty="0">
                <a:latin typeface="Arial"/>
                <a:cs typeface="Arial"/>
              </a:rPr>
              <a:t>4. Canto 1: </a:t>
            </a:r>
            <a:r>
              <a:rPr lang="es-ES" i="1" dirty="0">
                <a:latin typeface="Arial"/>
                <a:cs typeface="Arial"/>
              </a:rPr>
              <a:t>Nace la Luz</a:t>
            </a:r>
          </a:p>
          <a:p>
            <a:r>
              <a:rPr lang="es-ES" dirty="0">
                <a:hlinkClick r:id="rId3"/>
              </a:rPr>
              <a:t>PINCHA AQUÍ https://www.caritasmadrid.org/assets/2025-11/Villancico_Nace_la_Luz_CaritasMadrid.mp3</a:t>
            </a:r>
            <a:endParaRPr lang="es-E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Calibri"/>
              <a:ea typeface="Calibri"/>
              <a:cs typeface="Calibri"/>
            </a:endParaRPr>
          </a:p>
          <a:p>
            <a:r>
              <a:rPr lang="es-ES" b="1" dirty="0">
                <a:latin typeface="Calibri"/>
                <a:ea typeface="Calibri"/>
                <a:cs typeface="Calibri"/>
              </a:rPr>
              <a:t>Canto 2: </a:t>
            </a:r>
            <a:r>
              <a:rPr lang="es-ES" dirty="0">
                <a:latin typeface="Calibri"/>
                <a:ea typeface="Calibri"/>
                <a:cs typeface="Calibri"/>
              </a:rPr>
              <a:t>Donde Nadie Mira</a:t>
            </a:r>
          </a:p>
          <a:p>
            <a:r>
              <a:rPr lang="es-ES" dirty="0">
                <a:latin typeface="Calibri"/>
                <a:ea typeface="Calibri"/>
                <a:cs typeface="Calibri"/>
                <a:hlinkClick r:id="rId4"/>
              </a:rPr>
              <a:t>PINCHA AQUÍ </a:t>
            </a:r>
            <a:r>
              <a:rPr lang="es-ES" dirty="0">
                <a:ea typeface="+mn-lt"/>
                <a:cs typeface="+mn-lt"/>
                <a:hlinkClick r:id="rId4"/>
              </a:rPr>
              <a:t>https://www.caritasmadrid.org/assets/2025-11/Donde_Nadie_Mira_letra_musica_villancico_caritasmadrid.pdf</a:t>
            </a:r>
            <a:endParaRPr lang="es-ES" dirty="0">
              <a:latin typeface="Calibri"/>
              <a:ea typeface="Calibri"/>
              <a:cs typeface="Calibri"/>
            </a:endParaRPr>
          </a:p>
          <a:p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/>
                <a:cs typeface="Arial"/>
              </a:rPr>
              <a:t>[Se puede incluir una vela que se encienda mientras suena la canción]</a:t>
            </a:r>
            <a:endParaRPr lang="es-ES" dirty="0">
              <a:latin typeface="Arial"/>
              <a:ea typeface="Calibri"/>
              <a:cs typeface="Arial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5. Compromiso / gesto simbólico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Invitar a escribir un gesto concreto de luz o esperanza que se quiere vivir esta Navidad.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Colocarlos alrededor del símbolo central.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También se puede repartir una vela pequeña a cada persona como signo de ser portadoras de esa Luz.</a:t>
            </a: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Un pastel con velas encendidas&#10;&#10;Descripción generada automáticamente con confianza media">
            <a:extLst>
              <a:ext uri="{FF2B5EF4-FFF2-40B4-BE49-F238E27FC236}">
                <a16:creationId xmlns:a16="http://schemas.microsoft.com/office/drawing/2014/main" id="{32199773-410F-FD99-46ED-29EB4B0246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18" r="19095"/>
          <a:stretch/>
        </p:blipFill>
        <p:spPr>
          <a:xfrm>
            <a:off x="8828690" y="536159"/>
            <a:ext cx="5470634" cy="70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3602" y="1102970"/>
            <a:ext cx="5791923" cy="1174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hangingPunct="0">
              <a:lnSpc>
                <a:spcPts val="4600"/>
              </a:lnSpc>
              <a:buNone/>
            </a:pP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Una Luz que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ilumina</a:t>
            </a:r>
            <a:endParaRPr lang="en-US" sz="3600" b="1" i="1" dirty="0">
              <a:solidFill>
                <a:srgbClr val="C00000"/>
              </a:solidFill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  <a:p>
            <a:pPr marL="0" indent="0" algn="l" hangingPunct="0">
              <a:lnSpc>
                <a:spcPts val="4600"/>
              </a:lnSpc>
              <a:buNone/>
            </a:pP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a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toda</a:t>
            </a:r>
            <a:r>
              <a:rPr lang="en-US" sz="3600" b="1" i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la </a:t>
            </a:r>
            <a:r>
              <a:rPr lang="en-US" sz="3600" b="1" i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humanidad</a:t>
            </a:r>
            <a:endParaRPr lang="en-US" sz="36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69968" y="2782503"/>
            <a:ext cx="5675557" cy="406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La Navidad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recuerda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que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una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Luz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entró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nuestra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historia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para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iluminar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los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corazones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y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tocar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vida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todas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las personas. El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Evangelio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proclama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: "El Verbo era la luz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verdadera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que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alumbra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todo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hombre,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viniendo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al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mundo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" (Jn 1, 9).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dirty="0">
              <a:solidFill>
                <a:srgbClr val="0D0C0C"/>
              </a:solidFill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Esta Luz no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depende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nuestros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méritos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ni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 lo que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podamos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hacer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; es un regalo, puro don del amor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gratuito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 Dios que se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hace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presente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medio de las sombras de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nuestro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mundo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 Es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una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invitación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mirar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hacia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Luz que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llega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todas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las personas y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permitir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que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transforme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 descr="Una vela encendida&#10;&#10;Descripción generada automáticamente con confianza media">
            <a:extLst>
              <a:ext uri="{FF2B5EF4-FFF2-40B4-BE49-F238E27FC236}">
                <a16:creationId xmlns:a16="http://schemas.microsoft.com/office/drawing/2014/main" id="{4EBD3277-133D-0789-B9D0-493D9E816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608" y="1102970"/>
            <a:ext cx="7641303" cy="574390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AFD9E2C-2196-7D28-7497-8425F947784A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dirty="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E42B9-BDFB-0E67-283F-612BF0BAC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>
            <a:extLst>
              <a:ext uri="{FF2B5EF4-FFF2-40B4-BE49-F238E27FC236}">
                <a16:creationId xmlns:a16="http://schemas.microsoft.com/office/drawing/2014/main" id="{1C25751D-AA92-CCA0-A66F-6F3760C8410A}"/>
              </a:ext>
            </a:extLst>
          </p:cNvPr>
          <p:cNvSpPr/>
          <p:nvPr/>
        </p:nvSpPr>
        <p:spPr>
          <a:xfrm>
            <a:off x="496077" y="383501"/>
            <a:ext cx="58266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r>
              <a:rPr lang="en-US" sz="3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DAC67441-C1B9-CE20-E528-59A190B36B98}"/>
              </a:ext>
            </a:extLst>
          </p:cNvPr>
          <p:cNvSpPr/>
          <p:nvPr/>
        </p:nvSpPr>
        <p:spPr>
          <a:xfrm>
            <a:off x="555071" y="1546306"/>
            <a:ext cx="3908264" cy="4076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Dios de la vida,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esta Navidad vuelves a encender tu Luz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medio de nuestra fragilidad.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Una Luz que no se impone,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que se ofrece con ternura,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que toca el corazón y lo transforma.</a:t>
            </a: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Te damos gracias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porque tu Luz se hace presente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cada persona que encontramos,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cada historia compartida,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cada gesto de acompañamiento y de cuidado.</a:t>
            </a: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Ayúdanos a aprender a mirar como Tú miras: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 descubrir tu presencia en lo pequeño,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quienes viven momentos de soledad,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quienes buscan un hogar,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quienes necesitan esperanza.</a:t>
            </a:r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141062F8-C57F-3342-0B0B-A082E46F1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031" y="0"/>
            <a:ext cx="5822369" cy="8229600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CDA72DD5-7481-A041-869B-9F7D7439B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201" y="7194430"/>
            <a:ext cx="1045202" cy="805810"/>
          </a:xfrm>
          <a:prstGeom prst="rect">
            <a:avLst/>
          </a:prstGeom>
        </p:spPr>
      </p:pic>
      <p:sp>
        <p:nvSpPr>
          <p:cNvPr id="2" name="Text 1">
            <a:extLst>
              <a:ext uri="{FF2B5EF4-FFF2-40B4-BE49-F238E27FC236}">
                <a16:creationId xmlns:a16="http://schemas.microsoft.com/office/drawing/2014/main" id="{53CEED5A-050E-6852-E49A-797A2A253B69}"/>
              </a:ext>
            </a:extLst>
          </p:cNvPr>
          <p:cNvSpPr/>
          <p:nvPr/>
        </p:nvSpPr>
        <p:spPr>
          <a:xfrm>
            <a:off x="4774308" y="4677474"/>
            <a:ext cx="3958725" cy="2919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Que tu Luz nos abra el corazón y los ojos,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para caminar junto a nuestras comunidades,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para acercarnos a las periferias,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para ser reflejo de tu amor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en cada gesto sencillo de cada día.</a:t>
            </a: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Que esta Navidad,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la Luz que nace en Belén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toque nuestro corazón</a:t>
            </a:r>
            <a:b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y lo convierta en hogar para otras luces.</a:t>
            </a:r>
          </a:p>
          <a:p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Amén.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BEED27-FA66-D154-890F-2AE4B366FCAB}"/>
              </a:ext>
            </a:extLst>
          </p:cNvPr>
          <p:cNvSpPr txBox="1"/>
          <p:nvPr/>
        </p:nvSpPr>
        <p:spPr>
          <a:xfrm>
            <a:off x="496077" y="1003579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Se puede leer de forma coral o alternando voces</a:t>
            </a:r>
          </a:p>
        </p:txBody>
      </p:sp>
    </p:spTree>
    <p:extLst>
      <p:ext uri="{BB962C8B-B14F-4D97-AF65-F5344CB8AC3E}">
        <p14:creationId xmlns:p14="http://schemas.microsoft.com/office/powerpoint/2010/main" val="634739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itio web&#10;&#10;Descripción generada automáticamente">
            <a:extLst>
              <a:ext uri="{FF2B5EF4-FFF2-40B4-BE49-F238E27FC236}">
                <a16:creationId xmlns:a16="http://schemas.microsoft.com/office/drawing/2014/main" id="{9FA5ED94-44A5-1D57-5067-5BF8F540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7753">
            <a:off x="442113" y="716726"/>
            <a:ext cx="2550048" cy="3604353"/>
          </a:xfrm>
          <a:prstGeom prst="rect">
            <a:avLst/>
          </a:prstGeom>
        </p:spPr>
      </p:pic>
      <p:pic>
        <p:nvPicPr>
          <p:cNvPr id="214" name="Imagen 10" descr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244" y="7423765"/>
            <a:ext cx="1853492" cy="455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Gráfico 12" descr="Gráfico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565" y="3291039"/>
            <a:ext cx="612121" cy="612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ráfico 13" descr="Gráfico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565" y="2212843"/>
            <a:ext cx="612121" cy="612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Gráfico 14" descr="Gráfico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565" y="4672630"/>
            <a:ext cx="612121" cy="612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Gráfico 15" descr="Gráfico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565" y="6300650"/>
            <a:ext cx="612121" cy="61212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FESTIVAL DE VILLANCICOS de Cáritas Madrid…"/>
          <p:cNvSpPr txBox="1"/>
          <p:nvPr/>
        </p:nvSpPr>
        <p:spPr>
          <a:xfrm>
            <a:off x="5963177" y="2101486"/>
            <a:ext cx="7631016" cy="56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863" tIns="54864" rIns="54863" bIns="54864" anchor="t">
            <a:spAutoFit/>
          </a:bodyPr>
          <a:lstStyle/>
          <a:p>
            <a:pPr algn="just" defTabSz="54864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80" dirty="0"/>
              <a:t>FESTIVAL DE VILLANCICOS de </a:t>
            </a:r>
            <a:r>
              <a:rPr sz="1680" dirty="0" err="1"/>
              <a:t>Cáritas</a:t>
            </a:r>
            <a:r>
              <a:rPr sz="1680" dirty="0"/>
              <a:t> Madrid</a:t>
            </a:r>
          </a:p>
          <a:p>
            <a:pPr algn="just" defTabSz="548640"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sz="1560" dirty="0" err="1"/>
              <a:t>Participa</a:t>
            </a:r>
            <a:r>
              <a:rPr sz="1560" dirty="0"/>
              <a:t> </a:t>
            </a:r>
            <a:r>
              <a:rPr sz="1560" dirty="0" err="1"/>
              <a:t>el</a:t>
            </a:r>
            <a:r>
              <a:rPr sz="1560" dirty="0"/>
              <a:t> </a:t>
            </a:r>
            <a:r>
              <a:rPr lang="es-ES" sz="1560" dirty="0"/>
              <a:t>martes, 16</a:t>
            </a:r>
            <a:r>
              <a:rPr sz="1560" dirty="0"/>
              <a:t> de </a:t>
            </a:r>
            <a:r>
              <a:rPr sz="1560" dirty="0" err="1"/>
              <a:t>diciembre</a:t>
            </a:r>
            <a:r>
              <a:rPr lang="es-ES" sz="1560" dirty="0"/>
              <a:t>,</a:t>
            </a:r>
            <a:r>
              <a:rPr sz="1560" dirty="0"/>
              <a:t> a las 17:</a:t>
            </a:r>
            <a:r>
              <a:rPr lang="es-ES" sz="1560" dirty="0"/>
              <a:t>0</a:t>
            </a:r>
            <a:r>
              <a:rPr sz="1560" dirty="0"/>
              <a:t>0horas, para </a:t>
            </a:r>
            <a:r>
              <a:rPr sz="1560" dirty="0" err="1"/>
              <a:t>interpretar</a:t>
            </a:r>
            <a:r>
              <a:rPr sz="1560" dirty="0"/>
              <a:t> villancicos y </a:t>
            </a:r>
            <a:r>
              <a:rPr sz="1560" dirty="0" err="1"/>
              <a:t>mostrar</a:t>
            </a:r>
            <a:r>
              <a:rPr sz="1560" dirty="0"/>
              <a:t> </a:t>
            </a:r>
            <a:r>
              <a:rPr sz="1560" dirty="0" err="1"/>
              <a:t>nuestros</a:t>
            </a:r>
            <a:r>
              <a:rPr sz="1560" dirty="0"/>
              <a:t> </a:t>
            </a:r>
            <a:r>
              <a:rPr sz="1560" dirty="0" err="1"/>
              <a:t>proyectos</a:t>
            </a:r>
            <a:r>
              <a:rPr sz="1560" dirty="0"/>
              <a:t> y </a:t>
            </a:r>
            <a:r>
              <a:rPr sz="1560" dirty="0" err="1"/>
              <a:t>servicios</a:t>
            </a:r>
            <a:r>
              <a:rPr sz="1560" dirty="0"/>
              <a:t>. </a:t>
            </a:r>
            <a:r>
              <a:rPr sz="1560" dirty="0" err="1"/>
              <a:t>Además</a:t>
            </a:r>
            <a:r>
              <a:rPr sz="1560" dirty="0"/>
              <a:t>, </a:t>
            </a:r>
            <a:r>
              <a:rPr sz="1560" dirty="0" err="1"/>
              <a:t>compartiremos</a:t>
            </a:r>
            <a:r>
              <a:rPr sz="1560" dirty="0"/>
              <a:t> </a:t>
            </a:r>
            <a:r>
              <a:rPr sz="1560" dirty="0" err="1"/>
              <a:t>talleres</a:t>
            </a:r>
            <a:r>
              <a:rPr sz="1560" dirty="0"/>
              <a:t> y</a:t>
            </a:r>
            <a:r>
              <a:rPr lang="es-ES" sz="1560" dirty="0"/>
              <a:t> </a:t>
            </a:r>
            <a:r>
              <a:rPr sz="1560" dirty="0" err="1"/>
              <a:t>una</a:t>
            </a:r>
            <a:r>
              <a:rPr sz="1560" dirty="0"/>
              <a:t> </a:t>
            </a:r>
            <a:r>
              <a:rPr sz="1560" dirty="0" err="1"/>
              <a:t>chocolatada</a:t>
            </a:r>
            <a:r>
              <a:rPr sz="1560" dirty="0"/>
              <a:t>.</a:t>
            </a:r>
            <a:r>
              <a:rPr lang="es-ES" sz="1560" dirty="0"/>
              <a:t> </a:t>
            </a:r>
          </a:p>
          <a:p>
            <a:pPr algn="just" defTabSz="548640">
              <a:defRPr sz="1300" b="1">
                <a:latin typeface="Arial"/>
                <a:ea typeface="Arial"/>
                <a:cs typeface="Arial"/>
                <a:sym typeface="Arial"/>
              </a:defRPr>
            </a:pPr>
            <a:endParaRPr lang="es-ES" sz="1560" dirty="0">
              <a:solidFill>
                <a:srgbClr val="C0313B"/>
              </a:solidFill>
              <a:latin typeface="Arial"/>
            </a:endParaRPr>
          </a:p>
          <a:p>
            <a:pPr algn="just" defTabSz="54864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80" dirty="0"/>
              <a:t>COMPARTE EN LAS REDES</a:t>
            </a:r>
          </a:p>
          <a:p>
            <a:pPr algn="just" defTabSz="548640">
              <a:lnSpc>
                <a:spcPct val="110000"/>
              </a:lnSpc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sz="1560" dirty="0" err="1"/>
              <a:t>Realizar</a:t>
            </a:r>
            <a:r>
              <a:rPr sz="1560" dirty="0"/>
              <a:t> </a:t>
            </a:r>
            <a:r>
              <a:rPr sz="1560" dirty="0" err="1"/>
              <a:t>una</a:t>
            </a:r>
            <a:r>
              <a:rPr sz="1560" dirty="0"/>
              <a:t> </a:t>
            </a:r>
            <a:r>
              <a:rPr sz="1560" dirty="0" err="1"/>
              <a:t>fotografía</a:t>
            </a:r>
            <a:r>
              <a:rPr sz="1560" dirty="0"/>
              <a:t> </a:t>
            </a:r>
            <a:r>
              <a:rPr lang="es-ES" sz="1560" dirty="0"/>
              <a:t>abrazándose o en familia y colgar en redes</a:t>
            </a:r>
            <a:r>
              <a:rPr sz="1560" dirty="0"/>
              <a:t> </a:t>
            </a:r>
            <a:r>
              <a:rPr sz="1560" dirty="0" err="1"/>
              <a:t>sociales</a:t>
            </a:r>
            <a:r>
              <a:rPr sz="1560" dirty="0"/>
              <a:t> con </a:t>
            </a:r>
            <a:r>
              <a:rPr sz="1560" dirty="0" err="1"/>
              <a:t>el</a:t>
            </a:r>
            <a:r>
              <a:rPr sz="1560" dirty="0"/>
              <a:t> </a:t>
            </a:r>
            <a:r>
              <a:rPr sz="1560" b="1" dirty="0">
                <a:solidFill>
                  <a:srgbClr val="C0313B"/>
                </a:solidFill>
              </a:rPr>
              <a:t>#</a:t>
            </a:r>
            <a:r>
              <a:rPr lang="es-ES" sz="1560" b="1" dirty="0" err="1">
                <a:solidFill>
                  <a:srgbClr val="C0313B"/>
                </a:solidFill>
              </a:rPr>
              <a:t>NacelaLuz</a:t>
            </a:r>
            <a:endParaRPr sz="1560" b="1" dirty="0" err="1">
              <a:solidFill>
                <a:srgbClr val="C0313B"/>
              </a:solidFill>
            </a:endParaRPr>
          </a:p>
          <a:p>
            <a:pPr algn="just" defTabSz="548640">
              <a:lnSpc>
                <a:spcPct val="110000"/>
              </a:lnSpc>
              <a:defRPr sz="1300" b="1">
                <a:latin typeface="Arial"/>
                <a:ea typeface="Arial"/>
                <a:cs typeface="Arial"/>
                <a:sym typeface="Arial"/>
              </a:defRPr>
            </a:pPr>
            <a:endParaRPr sz="1560" b="1" dirty="0">
              <a:solidFill>
                <a:srgbClr val="C0313B"/>
              </a:solidFill>
            </a:endParaRPr>
          </a:p>
          <a:p>
            <a:pPr algn="just" defTabSz="54864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560" dirty="0"/>
          </a:p>
          <a:p>
            <a:pPr algn="just" defTabSz="54864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80" dirty="0"/>
              <a:t>DINÁMICAS</a:t>
            </a:r>
          </a:p>
          <a:p>
            <a:pPr algn="just" defTabSz="548640">
              <a:lnSpc>
                <a:spcPct val="110000"/>
              </a:lnSpc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lang="en-US" sz="1560" dirty="0"/>
              <a:t>Para </a:t>
            </a:r>
            <a:r>
              <a:rPr lang="en-US" sz="1560" dirty="0" err="1"/>
              <a:t>trabajar</a:t>
            </a:r>
            <a:r>
              <a:rPr lang="en-US" sz="1560" dirty="0"/>
              <a:t> </a:t>
            </a:r>
            <a:r>
              <a:rPr lang="en-US" sz="1560" dirty="0" err="1"/>
              <a:t>en</a:t>
            </a:r>
            <a:r>
              <a:rPr lang="en-US" sz="1560" dirty="0"/>
              <a:t> </a:t>
            </a:r>
            <a:r>
              <a:rPr lang="en-US" sz="1560" dirty="0" err="1"/>
              <a:t>grupos</a:t>
            </a:r>
            <a:r>
              <a:rPr lang="en-US" sz="1560" dirty="0"/>
              <a:t> (</a:t>
            </a:r>
            <a:r>
              <a:rPr lang="en-US" sz="1560" dirty="0" err="1"/>
              <a:t>en</a:t>
            </a:r>
            <a:r>
              <a:rPr lang="en-US" sz="1560" dirty="0"/>
              <a:t> las </a:t>
            </a:r>
            <a:r>
              <a:rPr lang="en-US" sz="1560" dirty="0" err="1"/>
              <a:t>siguientes</a:t>
            </a:r>
            <a:r>
              <a:rPr lang="en-US" sz="1560" dirty="0"/>
              <a:t> </a:t>
            </a:r>
            <a:r>
              <a:rPr lang="en-US" sz="1560" dirty="0" err="1"/>
              <a:t>diapositivas</a:t>
            </a:r>
            <a:r>
              <a:rPr lang="en-US" sz="1560" dirty="0"/>
              <a:t>)</a:t>
            </a:r>
          </a:p>
          <a:p>
            <a:pPr algn="just" defTabSz="54864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560" dirty="0"/>
          </a:p>
          <a:p>
            <a:pPr algn="just" defTabSz="54864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80" dirty="0"/>
              <a:t>UN CUENTO “La Luz que </a:t>
            </a:r>
            <a:r>
              <a:rPr lang="en-US" sz="1680" dirty="0" err="1"/>
              <a:t>nos</a:t>
            </a:r>
            <a:r>
              <a:rPr lang="en-US" sz="1680" dirty="0"/>
              <a:t> </a:t>
            </a:r>
            <a:r>
              <a:rPr lang="en-US" sz="1680" dirty="0" err="1"/>
              <a:t>tocó</a:t>
            </a:r>
            <a:r>
              <a:rPr lang="en-US" sz="1680" dirty="0"/>
              <a:t> </a:t>
            </a:r>
            <a:r>
              <a:rPr lang="en-US" sz="1680" dirty="0" err="1"/>
              <a:t>el</a:t>
            </a:r>
            <a:r>
              <a:rPr lang="en-US" sz="1680" dirty="0"/>
              <a:t> </a:t>
            </a:r>
            <a:r>
              <a:rPr lang="en-US" sz="1680" dirty="0" err="1"/>
              <a:t>corazón</a:t>
            </a:r>
            <a:r>
              <a:rPr lang="en-US" sz="1680" dirty="0"/>
              <a:t>”</a:t>
            </a:r>
          </a:p>
          <a:p>
            <a:pPr defTabSz="54864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560" dirty="0"/>
              <a:t>Leer y </a:t>
            </a:r>
            <a:r>
              <a:rPr lang="en-US" sz="1560" dirty="0" err="1"/>
              <a:t>compartir</a:t>
            </a:r>
            <a:r>
              <a:rPr lang="en-US" sz="1560" dirty="0"/>
              <a:t> </a:t>
            </a:r>
            <a:r>
              <a:rPr lang="en-US" sz="1560" dirty="0" err="1"/>
              <a:t>el</a:t>
            </a:r>
            <a:r>
              <a:rPr lang="en-US" sz="1560" dirty="0"/>
              <a:t> </a:t>
            </a:r>
            <a:r>
              <a:rPr lang="en-US" sz="1560" dirty="0" err="1"/>
              <a:t>cuento</a:t>
            </a:r>
            <a:r>
              <a:rPr lang="en-US" sz="1560" dirty="0"/>
              <a:t>. </a:t>
            </a:r>
            <a:r>
              <a:rPr lang="en-US" sz="1100" dirty="0">
                <a:hlinkClick r:id="rId5"/>
              </a:rPr>
              <a:t>https://www.caritasmadrid.org/assets/2025-11/CUENTO_LaLuz_que_nos_toco_CaritasMadrid.pdf</a:t>
            </a:r>
            <a:endParaRPr lang="en-US" sz="1100" dirty="0"/>
          </a:p>
          <a:p>
            <a:pPr algn="just" defTabSz="54864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560" dirty="0"/>
          </a:p>
          <a:p>
            <a:pPr algn="just" defTabSz="54864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1560" dirty="0"/>
          </a:p>
          <a:p>
            <a:pPr algn="just" defTabSz="54864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1560" dirty="0"/>
              <a:t>VILLANCICO con letra inspirada en la fundamentación de la Campaña: </a:t>
            </a:r>
            <a:r>
              <a:rPr lang="es-ES" sz="1200" dirty="0">
                <a:hlinkClick r:id="rId6"/>
              </a:rPr>
              <a:t>https://www.caritasmadrid.org/assets/2025-11/Letra_Musica_Villancico_NacelaLuz_CaritasMadrid.pdf</a:t>
            </a:r>
            <a:endParaRPr lang="es-ES" sz="1200" dirty="0"/>
          </a:p>
          <a:p>
            <a:pPr algn="just" defTabSz="548640">
              <a:lnSpc>
                <a:spcPct val="110000"/>
              </a:lnSpc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0" u="sng" dirty="0">
              <a:solidFill>
                <a:srgbClr val="0563C1"/>
              </a:solidFill>
              <a:uFill>
                <a:solidFill>
                  <a:srgbClr val="0563C1"/>
                </a:solidFill>
              </a:u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just" defTabSz="548640">
              <a:defRPr sz="1400" b="1">
                <a:solidFill>
                  <a:srgbClr val="C0313B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80" b="1" dirty="0">
              <a:solidFill>
                <a:srgbClr val="C0313B"/>
              </a:solidFill>
            </a:endParaRPr>
          </a:p>
        </p:txBody>
      </p:sp>
      <p:sp>
        <p:nvSpPr>
          <p:cNvPr id="222" name="CuadroTexto 6"/>
          <p:cNvSpPr txBox="1"/>
          <p:nvPr/>
        </p:nvSpPr>
        <p:spPr>
          <a:xfrm>
            <a:off x="5277132" y="1108072"/>
            <a:ext cx="846628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863" tIns="54864" rIns="54863" bIns="54864" anchor="t">
            <a:spAutoFit/>
          </a:bodyPr>
          <a:lstStyle/>
          <a:p>
            <a:pPr defTabSz="548640">
              <a:defRPr sz="1900"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sz="2280" dirty="0" err="1"/>
              <a:t>Participa</a:t>
            </a:r>
            <a:r>
              <a:rPr sz="2280" dirty="0"/>
              <a:t> </a:t>
            </a:r>
            <a:r>
              <a:rPr sz="2280" dirty="0" err="1"/>
              <a:t>en</a:t>
            </a:r>
            <a:r>
              <a:rPr sz="2280" dirty="0"/>
              <a:t> </a:t>
            </a:r>
            <a:r>
              <a:rPr sz="2280" dirty="0" err="1"/>
              <a:t>estas</a:t>
            </a:r>
            <a:r>
              <a:rPr sz="2280" dirty="0"/>
              <a:t> </a:t>
            </a:r>
            <a:r>
              <a:rPr lang="es-ES" sz="2280" dirty="0"/>
              <a:t>actividades:</a:t>
            </a:r>
            <a:endParaRPr sz="228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E95B457-2618-5DAB-4BE6-0252C43E1C4C}"/>
              </a:ext>
            </a:extLst>
          </p:cNvPr>
          <p:cNvSpPr txBox="1"/>
          <p:nvPr/>
        </p:nvSpPr>
        <p:spPr>
          <a:xfrm>
            <a:off x="5277132" y="-91022"/>
            <a:ext cx="8317061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863" tIns="54864" rIns="54863" bIns="54864" anchor="ctr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 sz="3360" dirty="0">
                <a:solidFill>
                  <a:srgbClr val="C0313B"/>
                </a:solidFill>
                <a:latin typeface="Montserrat-Bold"/>
              </a:rPr>
              <a:t>PROPUESTAS</a:t>
            </a:r>
            <a:endParaRPr lang="es-ES" sz="3360" dirty="0"/>
          </a:p>
        </p:txBody>
      </p:sp>
      <p:pic>
        <p:nvPicPr>
          <p:cNvPr id="6" name="Imagen 5" descr="Una señal de alto junto a una persona&#10;&#10;Descripción generada automáticamente con confianza baja">
            <a:extLst>
              <a:ext uri="{FF2B5EF4-FFF2-40B4-BE49-F238E27FC236}">
                <a16:creationId xmlns:a16="http://schemas.microsoft.com/office/drawing/2014/main" id="{377E88BF-0A46-9ADA-F49A-FCAB3877C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7137" y="2889718"/>
            <a:ext cx="2623728" cy="37150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ráfico 13" descr="Gráfico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6" y="1219420"/>
            <a:ext cx="612121" cy="612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Gráfico 16" descr="Gráfico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1961">
            <a:off x="573161" y="93196"/>
            <a:ext cx="1421075" cy="1421075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ítulo 1"/>
          <p:cNvSpPr txBox="1"/>
          <p:nvPr/>
        </p:nvSpPr>
        <p:spPr>
          <a:xfrm>
            <a:off x="1098028" y="243062"/>
            <a:ext cx="3255679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863" rIns="54863" anchor="ctr">
            <a:normAutofit/>
          </a:bodyPr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3360"/>
              <a:t>MATERIALES</a:t>
            </a:r>
          </a:p>
        </p:txBody>
      </p:sp>
      <p:sp>
        <p:nvSpPr>
          <p:cNvPr id="225" name="Título 1"/>
          <p:cNvSpPr txBox="1"/>
          <p:nvPr/>
        </p:nvSpPr>
        <p:spPr>
          <a:xfrm>
            <a:off x="9559" y="735308"/>
            <a:ext cx="5123050" cy="1590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863" rIns="54863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2520"/>
              <a:t>PROPUESTAS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E95B457-2618-5DAB-4BE6-0252C43E1C4C}"/>
              </a:ext>
            </a:extLst>
          </p:cNvPr>
          <p:cNvSpPr txBox="1"/>
          <p:nvPr/>
        </p:nvSpPr>
        <p:spPr>
          <a:xfrm>
            <a:off x="390563" y="-168928"/>
            <a:ext cx="8317061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863" tIns="54864" rIns="54863" bIns="54864" anchor="ctr">
            <a:normAutofit/>
          </a:bodyPr>
          <a:lstStyle/>
          <a:p>
            <a:pPr>
              <a:lnSpc>
                <a:spcPct val="90000"/>
              </a:lnSpc>
              <a:defRPr sz="2800">
                <a:solidFill>
                  <a:srgbClr val="EA4025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s-ES" sz="3360" dirty="0">
                <a:solidFill>
                  <a:srgbClr val="C0313B"/>
                </a:solidFill>
                <a:latin typeface="Montserrat-Bold"/>
              </a:rPr>
              <a:t>ORACIONES PARA EL ADVIENTO</a:t>
            </a:r>
          </a:p>
        </p:txBody>
      </p:sp>
      <p:pic>
        <p:nvPicPr>
          <p:cNvPr id="2" name="Imagen 1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69F5B9DE-4BB8-43F4-7959-96332BBEC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950" y="808309"/>
            <a:ext cx="5116622" cy="66423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075E113-2FCD-F53D-9AAF-F22984CCB9A2}"/>
              </a:ext>
            </a:extLst>
          </p:cNvPr>
          <p:cNvSpPr txBox="1"/>
          <p:nvPr/>
        </p:nvSpPr>
        <p:spPr>
          <a:xfrm>
            <a:off x="587748" y="5902186"/>
            <a:ext cx="5154506" cy="775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4863" tIns="54863" rIns="54863" bIns="54863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97280" hangingPunct="0"/>
            <a:r>
              <a:rPr lang="en-US" sz="2160" dirty="0">
                <a:hlinkClick r:id="rId5"/>
              </a:rPr>
              <a:t>https://</a:t>
            </a:r>
            <a:r>
              <a:rPr lang="en-US" sz="2160" dirty="0" err="1">
                <a:hlinkClick r:id="rId5"/>
              </a:rPr>
              <a:t>www.caritasmadrid.org</a:t>
            </a:r>
            <a:r>
              <a:rPr lang="en-US" sz="2160" dirty="0">
                <a:hlinkClick r:id="rId5"/>
              </a:rPr>
              <a:t>/adviento-2025-luz-que-toca-el-corazon</a:t>
            </a:r>
            <a:endParaRPr lang="en-US" sz="2160" dirty="0"/>
          </a:p>
        </p:txBody>
      </p:sp>
      <p:pic>
        <p:nvPicPr>
          <p:cNvPr id="7" name="Imagen 6" descr="Un jardín con flores rojas&#10;&#10;Descripción generada automáticamente con confianza media">
            <a:extLst>
              <a:ext uri="{FF2B5EF4-FFF2-40B4-BE49-F238E27FC236}">
                <a16:creationId xmlns:a16="http://schemas.microsoft.com/office/drawing/2014/main" id="{04212878-5C45-F14F-A589-41C486443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7230" y="1785888"/>
            <a:ext cx="4531744" cy="33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8428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81"/>
          <p:cNvSpPr/>
          <p:nvPr/>
        </p:nvSpPr>
        <p:spPr>
          <a:xfrm>
            <a:off x="0" y="1220240"/>
            <a:ext cx="153619" cy="784685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4863" rIns="54863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160"/>
          </a:p>
        </p:txBody>
      </p:sp>
      <p:sp>
        <p:nvSpPr>
          <p:cNvPr id="247" name="Conector recto 8"/>
          <p:cNvSpPr/>
          <p:nvPr/>
        </p:nvSpPr>
        <p:spPr>
          <a:xfrm>
            <a:off x="868516" y="1027316"/>
            <a:ext cx="2818496" cy="1"/>
          </a:xfrm>
          <a:prstGeom prst="line">
            <a:avLst/>
          </a:prstGeom>
          <a:ln w="19050">
            <a:solidFill>
              <a:srgbClr val="808080"/>
            </a:solidFill>
            <a:miter/>
          </a:ln>
        </p:spPr>
        <p:txBody>
          <a:bodyPr lIns="54863" rIns="54863"/>
          <a:lstStyle/>
          <a:p>
            <a:endParaRPr sz="2160"/>
          </a:p>
        </p:txBody>
      </p:sp>
      <p:sp>
        <p:nvSpPr>
          <p:cNvPr id="250" name="Título 1"/>
          <p:cNvSpPr txBox="1"/>
          <p:nvPr/>
        </p:nvSpPr>
        <p:spPr>
          <a:xfrm>
            <a:off x="-22354" y="765788"/>
            <a:ext cx="5186875" cy="1590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863" rIns="54863" anchor="ctr">
            <a:normAutofit/>
          </a:bodyPr>
          <a:lstStyle>
            <a:lvl1pPr algn="ctr">
              <a:lnSpc>
                <a:spcPct val="90000"/>
              </a:lnSpc>
              <a:defRPr sz="21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2520"/>
              <a:t>SENSIBILIZACIÓN</a:t>
            </a:r>
          </a:p>
        </p:txBody>
      </p:sp>
      <p:graphicFrame>
        <p:nvGraphicFramePr>
          <p:cNvPr id="251" name="Tabla 1"/>
          <p:cNvGraphicFramePr/>
          <p:nvPr>
            <p:extLst>
              <p:ext uri="{D42A27DB-BD31-4B8C-83A1-F6EECF244321}">
                <p14:modId xmlns:p14="http://schemas.microsoft.com/office/powerpoint/2010/main" val="2563384007"/>
              </p:ext>
            </p:extLst>
          </p:nvPr>
        </p:nvGraphicFramePr>
        <p:xfrm>
          <a:off x="6027419" y="3124260"/>
          <a:ext cx="8079282" cy="4133619"/>
        </p:xfrm>
        <a:graphic>
          <a:graphicData uri="http://schemas.openxmlformats.org/drawingml/2006/table">
            <a:tbl>
              <a:tblPr bandRow="1"/>
              <a:tblGrid>
                <a:gridCol w="1518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0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3930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600" b="1" baseline="5769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WEB</a:t>
                      </a:r>
                    </a:p>
                  </a:txBody>
                  <a:tcPr marL="15240" marR="15240" marT="15240" marB="15240" anchor="ctr" horzOverflow="overflow">
                    <a:lnL w="1270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500"/>
                        </a:spcBef>
                      </a:pPr>
                      <a:r>
                        <a:rPr sz="2200" dirty="0" err="1"/>
                        <a:t>Actualizar</a:t>
                      </a:r>
                      <a:r>
                        <a:rPr sz="2200" dirty="0"/>
                        <a:t> imagen de la </a:t>
                      </a:r>
                      <a:r>
                        <a:rPr sz="2200" dirty="0" err="1"/>
                        <a:t>Campaña</a:t>
                      </a:r>
                      <a:r>
                        <a:rPr sz="2200" dirty="0"/>
                        <a:t>.</a:t>
                      </a:r>
                      <a:r>
                        <a:rPr sz="2200" b="1" dirty="0"/>
                        <a:t> </a:t>
                      </a:r>
                      <a:r>
                        <a:rPr lang="es-ES" sz="2200" b="1" dirty="0"/>
                        <a:t>5 </a:t>
                      </a:r>
                      <a:r>
                        <a:rPr sz="2200" b="1" dirty="0"/>
                        <a:t>de </a:t>
                      </a:r>
                      <a:r>
                        <a:rPr sz="2200" b="1" dirty="0" err="1"/>
                        <a:t>diciembre</a:t>
                      </a:r>
                      <a:r>
                        <a:rPr sz="2200" b="1" dirty="0"/>
                        <a:t>.</a:t>
                      </a:r>
                    </a:p>
                    <a:p>
                      <a:pPr algn="l" defTabSz="457200">
                        <a:spcBef>
                          <a:spcPts val="5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sz="1600" dirty="0" err="1"/>
                        <a:t>Publicar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noticias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semanales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sobre</a:t>
                      </a:r>
                      <a:r>
                        <a:rPr sz="1600" dirty="0"/>
                        <a:t> la </a:t>
                      </a:r>
                      <a:r>
                        <a:rPr sz="1600" dirty="0" err="1"/>
                        <a:t>Campaña</a:t>
                      </a:r>
                      <a:r>
                        <a:rPr sz="1600" dirty="0"/>
                        <a:t>.</a:t>
                      </a:r>
                    </a:p>
                  </a:txBody>
                  <a:tcPr marL="15240" marR="15240" marT="15240" marB="1524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730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600" b="1" baseline="5769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YouTube</a:t>
                      </a:r>
                    </a:p>
                  </a:txBody>
                  <a:tcPr marL="15240" marR="15240" marT="15240" marB="1524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5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sz="1600" err="1"/>
                        <a:t>Actualizar</a:t>
                      </a:r>
                      <a:r>
                        <a:rPr sz="1600"/>
                        <a:t> imagen.  4</a:t>
                      </a:r>
                      <a:r>
                        <a:rPr sz="1600" b="1"/>
                        <a:t> de </a:t>
                      </a:r>
                      <a:r>
                        <a:rPr sz="1600" b="1" err="1"/>
                        <a:t>diciembre</a:t>
                      </a:r>
                      <a:r>
                        <a:rPr sz="1600" b="1"/>
                        <a:t>.</a:t>
                      </a:r>
                    </a:p>
                    <a:p>
                      <a:pPr algn="l" defTabSz="457200"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sz="1600" err="1"/>
                        <a:t>Compartir</a:t>
                      </a:r>
                      <a:r>
                        <a:rPr sz="1600"/>
                        <a:t> </a:t>
                      </a:r>
                      <a:r>
                        <a:rPr sz="1600" err="1"/>
                        <a:t>Vídeo</a:t>
                      </a:r>
                      <a:r>
                        <a:rPr sz="1600"/>
                        <a:t> de la </a:t>
                      </a:r>
                      <a:r>
                        <a:rPr sz="1600" err="1"/>
                        <a:t>Campaña</a:t>
                      </a:r>
                      <a:r>
                        <a:rPr sz="1600"/>
                        <a:t>, para </a:t>
                      </a:r>
                      <a:r>
                        <a:rPr sz="1600" err="1"/>
                        <a:t>compartir</a:t>
                      </a:r>
                      <a:r>
                        <a:rPr sz="1600"/>
                        <a:t> </a:t>
                      </a:r>
                      <a:r>
                        <a:rPr sz="1600" err="1"/>
                        <a:t>en</a:t>
                      </a:r>
                      <a:r>
                        <a:rPr sz="1600"/>
                        <a:t> redes.</a:t>
                      </a:r>
                    </a:p>
                    <a:p>
                      <a:pPr algn="l" defTabSz="457200"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sz="1600" b="1"/>
                        <a:t>4 de </a:t>
                      </a:r>
                      <a:r>
                        <a:rPr sz="1600" b="1" err="1"/>
                        <a:t>diciembre</a:t>
                      </a:r>
                      <a:r>
                        <a:rPr sz="1600" b="1"/>
                        <a:t>.</a:t>
                      </a:r>
                    </a:p>
                  </a:txBody>
                  <a:tcPr marL="15240" marR="15240" marT="15240" marB="1524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410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600" b="1" baseline="5769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Facebook y Twitter</a:t>
                      </a:r>
                    </a:p>
                  </a:txBody>
                  <a:tcPr marL="15240" marR="15240" marT="15240" marB="1524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2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sz="1600" dirty="0" err="1"/>
                        <a:t>Actualizar</a:t>
                      </a:r>
                      <a:r>
                        <a:rPr sz="1600" dirty="0"/>
                        <a:t> imagen de la </a:t>
                      </a:r>
                      <a:r>
                        <a:rPr sz="1600" dirty="0" err="1"/>
                        <a:t>Campaña</a:t>
                      </a:r>
                      <a:r>
                        <a:rPr sz="1600" dirty="0"/>
                        <a:t>. </a:t>
                      </a:r>
                      <a:r>
                        <a:rPr sz="1600" b="1" dirty="0"/>
                        <a:t>4 de </a:t>
                      </a:r>
                      <a:r>
                        <a:rPr sz="1600" b="1" dirty="0" err="1"/>
                        <a:t>diciembre</a:t>
                      </a:r>
                      <a:r>
                        <a:rPr sz="1600" b="1" dirty="0"/>
                        <a:t>.</a:t>
                      </a:r>
                    </a:p>
                    <a:p>
                      <a:pPr algn="l" defTabSz="457200">
                        <a:spcBef>
                          <a:spcPts val="12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sz="1600" dirty="0" err="1"/>
                        <a:t>Compartir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noticias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semanales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sobre</a:t>
                      </a:r>
                      <a:r>
                        <a:rPr sz="1600" dirty="0"/>
                        <a:t> la </a:t>
                      </a:r>
                      <a:r>
                        <a:rPr sz="1600" dirty="0" err="1"/>
                        <a:t>Campaña</a:t>
                      </a:r>
                      <a:r>
                        <a:rPr sz="1600" dirty="0"/>
                        <a:t> y las </a:t>
                      </a:r>
                      <a:r>
                        <a:rPr sz="1600" dirty="0" err="1"/>
                        <a:t>acciones</a:t>
                      </a:r>
                      <a:r>
                        <a:rPr sz="1600" dirty="0"/>
                        <a:t> de Navidad, </a:t>
                      </a:r>
                      <a:r>
                        <a:rPr sz="1600" dirty="0" err="1"/>
                        <a:t>enviadas</a:t>
                      </a:r>
                      <a:r>
                        <a:rPr sz="1600" dirty="0"/>
                        <a:t> </a:t>
                      </a:r>
                      <a:r>
                        <a:rPr sz="1600" dirty="0" err="1"/>
                        <a:t>desde</a:t>
                      </a:r>
                      <a:r>
                        <a:rPr sz="1600" dirty="0"/>
                        <a:t> los </a:t>
                      </a:r>
                      <a:r>
                        <a:rPr sz="1600" dirty="0" err="1"/>
                        <a:t>Centros</a:t>
                      </a:r>
                      <a:r>
                        <a:rPr sz="1600" dirty="0"/>
                        <a:t> y </a:t>
                      </a:r>
                      <a:r>
                        <a:rPr sz="1600" dirty="0" err="1"/>
                        <a:t>proyectos</a:t>
                      </a:r>
                      <a:r>
                        <a:rPr sz="1600" dirty="0"/>
                        <a:t>.</a:t>
                      </a:r>
                    </a:p>
                  </a:txBody>
                  <a:tcPr marL="15240" marR="15240" marT="15240" marB="1524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460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600" b="1" baseline="5769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Instagram</a:t>
                      </a:r>
                    </a:p>
                  </a:txBody>
                  <a:tcPr marL="15240" marR="15240" marT="15240" marB="1524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5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sz="1600" err="1"/>
                        <a:t>Actualizar</a:t>
                      </a:r>
                      <a:r>
                        <a:rPr sz="1600"/>
                        <a:t> imagen de la </a:t>
                      </a:r>
                      <a:r>
                        <a:rPr sz="1600" err="1"/>
                        <a:t>Campaña</a:t>
                      </a:r>
                      <a:r>
                        <a:rPr sz="1600"/>
                        <a:t>. </a:t>
                      </a:r>
                      <a:r>
                        <a:rPr sz="1600" b="1"/>
                        <a:t>4 de </a:t>
                      </a:r>
                      <a:r>
                        <a:rPr sz="1600" b="1" err="1"/>
                        <a:t>diciembre</a:t>
                      </a:r>
                      <a:r>
                        <a:rPr sz="1600" b="1"/>
                        <a:t>.</a:t>
                      </a:r>
                    </a:p>
                    <a:p>
                      <a:pPr algn="l" defTabSz="457200">
                        <a:spcBef>
                          <a:spcPts val="5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sz="1600" err="1"/>
                        <a:t>Compartir</a:t>
                      </a:r>
                      <a:r>
                        <a:rPr sz="1600"/>
                        <a:t> 1 </a:t>
                      </a:r>
                      <a:r>
                        <a:rPr sz="1600" err="1"/>
                        <a:t>noticia</a:t>
                      </a:r>
                      <a:r>
                        <a:rPr sz="1600"/>
                        <a:t> a la </a:t>
                      </a:r>
                      <a:r>
                        <a:rPr sz="1600" err="1"/>
                        <a:t>semana</a:t>
                      </a:r>
                      <a:r>
                        <a:rPr sz="1600"/>
                        <a:t> </a:t>
                      </a:r>
                      <a:r>
                        <a:rPr sz="1600" err="1"/>
                        <a:t>sobre</a:t>
                      </a:r>
                      <a:r>
                        <a:rPr sz="1600"/>
                        <a:t> la </a:t>
                      </a:r>
                      <a:r>
                        <a:rPr sz="1600" err="1"/>
                        <a:t>Campaña</a:t>
                      </a:r>
                      <a:r>
                        <a:rPr sz="1600"/>
                        <a:t>.</a:t>
                      </a:r>
                    </a:p>
                  </a:txBody>
                  <a:tcPr marL="15240" marR="15240" marT="15240" marB="1524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545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200"/>
                        </a:spcBef>
                        <a:defRPr sz="1800"/>
                      </a:pPr>
                      <a:r>
                        <a:rPr sz="1600" b="1" baseline="5769" err="1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WhastApp</a:t>
                      </a:r>
                    </a:p>
                  </a:txBody>
                  <a:tcPr marL="15240" marR="15240" marT="15240" marB="1524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spcBef>
                          <a:spcPts val="1200"/>
                        </a:spcBef>
                        <a:defRPr sz="1300" baseline="5769"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sz="1600" err="1"/>
                        <a:t>Difundir</a:t>
                      </a:r>
                      <a:r>
                        <a:rPr sz="1600"/>
                        <a:t> la </a:t>
                      </a:r>
                      <a:r>
                        <a:rPr sz="1600" err="1"/>
                        <a:t>Campaña</a:t>
                      </a:r>
                      <a:r>
                        <a:rPr sz="1600"/>
                        <a:t> y </a:t>
                      </a:r>
                      <a:r>
                        <a:rPr sz="1600" err="1"/>
                        <a:t>el</a:t>
                      </a:r>
                      <a:r>
                        <a:rPr sz="1600"/>
                        <a:t> </a:t>
                      </a:r>
                      <a:r>
                        <a:rPr sz="1600" err="1"/>
                        <a:t>vídeo</a:t>
                      </a:r>
                      <a:r>
                        <a:rPr sz="1600"/>
                        <a:t>. </a:t>
                      </a:r>
                      <a:r>
                        <a:rPr sz="1600" b="1"/>
                        <a:t>4 de </a:t>
                      </a:r>
                      <a:r>
                        <a:rPr sz="1600" b="1" err="1"/>
                        <a:t>diciembre</a:t>
                      </a:r>
                      <a:r>
                        <a:rPr sz="1600" b="1"/>
                        <a:t>.</a:t>
                      </a:r>
                    </a:p>
                  </a:txBody>
                  <a:tcPr marL="15240" marR="15240" marT="15240" marB="1524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4">
                <a:tc>
                  <a:txBody>
                    <a:bodyPr/>
                    <a:lstStyle/>
                    <a:p>
                      <a:pPr lvl="0" algn="ctr" defTabSz="457200">
                        <a:spcBef>
                          <a:spcPts val="1200"/>
                        </a:spcBef>
                        <a:buNone/>
                        <a:defRPr sz="1800"/>
                      </a:pPr>
                      <a:r>
                        <a:rPr lang="es-ES" sz="1600" b="1" baseline="5769">
                          <a:latin typeface="+mn-lt"/>
                          <a:ea typeface="+mn-ea"/>
                          <a:cs typeface="+mn-cs"/>
                        </a:rPr>
                        <a:t>Redes</a:t>
                      </a:r>
                      <a:endParaRPr sz="1600" b="1" baseline="5769">
                        <a:latin typeface="+mn-lt"/>
                        <a:ea typeface="+mn-ea"/>
                        <a:cs typeface="+mn-cs"/>
                        <a:sym typeface="Helvetica"/>
                      </a:endParaRPr>
                    </a:p>
                  </a:txBody>
                  <a:tcPr marL="15240" marR="15240" marT="15240" marB="15240"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Colgar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fotos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de abrazos y/o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familia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en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 redes con hashtag de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campaña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. 9</a:t>
                      </a:r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 de </a:t>
                      </a:r>
                      <a:r>
                        <a:rPr lang="en-US" sz="1400" b="1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diciembre</a:t>
                      </a:r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.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5240" marR="15240" marT="15240" marB="15240"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899713"/>
                  </a:ext>
                </a:extLst>
              </a:tr>
            </a:tbl>
          </a:graphicData>
        </a:graphic>
      </p:graphicFrame>
      <p:pic>
        <p:nvPicPr>
          <p:cNvPr id="252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488" y="1666146"/>
            <a:ext cx="548428" cy="548428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253" name="Hastag:  #ESTANAVIDADTUTIENESMUCHOQUEVER…"/>
          <p:cNvSpPr txBox="1"/>
          <p:nvPr/>
        </p:nvSpPr>
        <p:spPr>
          <a:xfrm>
            <a:off x="6341055" y="1279249"/>
            <a:ext cx="7675694" cy="1322221"/>
          </a:xfrm>
          <a:prstGeom prst="rect">
            <a:avLst/>
          </a:prstGeom>
          <a:solidFill>
            <a:srgbClr val="FFFFFF">
              <a:alpha val="24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863" tIns="54864" rIns="54863" bIns="54864" anchor="ctr">
            <a:spAutoFit/>
          </a:bodyPr>
          <a:lstStyle/>
          <a:p>
            <a:pPr marL="182880" indent="-182880" algn="just" defTabSz="548640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440" dirty="0"/>
          </a:p>
          <a:p>
            <a:pPr defTabSz="54864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680" dirty="0" err="1"/>
              <a:t>Hastag</a:t>
            </a:r>
            <a:r>
              <a:rPr sz="1680" dirty="0"/>
              <a:t>:  </a:t>
            </a:r>
            <a:r>
              <a:rPr sz="1680" b="1" dirty="0">
                <a:solidFill>
                  <a:srgbClr val="FF2600"/>
                </a:solidFill>
              </a:rPr>
              <a:t>#</a:t>
            </a:r>
            <a:r>
              <a:rPr lang="es-ES" sz="1680" b="1" dirty="0" err="1">
                <a:solidFill>
                  <a:srgbClr val="EA4025"/>
                </a:solidFill>
              </a:rPr>
              <a:t>NacelaLuz</a:t>
            </a:r>
            <a:endParaRPr lang="es-ES" sz="1680" b="1" dirty="0">
              <a:solidFill>
                <a:srgbClr val="EA4025"/>
              </a:solidFill>
            </a:endParaRPr>
          </a:p>
          <a:p>
            <a:pPr defTabSz="548640">
              <a:defRPr sz="1200">
                <a:latin typeface="Arial"/>
                <a:ea typeface="Arial"/>
                <a:cs typeface="Arial"/>
                <a:sym typeface="Arial"/>
              </a:defRPr>
            </a:pPr>
            <a:endParaRPr sz="1680" b="1" dirty="0">
              <a:solidFill>
                <a:srgbClr val="FF2600"/>
              </a:solidFill>
            </a:endParaRPr>
          </a:p>
          <a:p>
            <a:pPr algn="just" defTabSz="54864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es-ES" sz="1680" dirty="0"/>
              <a:t>NOTA</a:t>
            </a:r>
            <a:r>
              <a:rPr sz="1680" dirty="0"/>
              <a:t>, </a:t>
            </a:r>
            <a:r>
              <a:rPr sz="1680" dirty="0" err="1"/>
              <a:t>publicaciones</a:t>
            </a:r>
            <a:r>
              <a:rPr sz="1680" dirty="0"/>
              <a:t> </a:t>
            </a:r>
            <a:r>
              <a:rPr sz="1680" dirty="0" err="1"/>
              <a:t>en</a:t>
            </a:r>
            <a:r>
              <a:rPr sz="1680" dirty="0"/>
              <a:t> web y RRSS: posts, </a:t>
            </a:r>
            <a:r>
              <a:rPr sz="1680" dirty="0" err="1"/>
              <a:t>imágenes</a:t>
            </a:r>
            <a:r>
              <a:rPr sz="1680" dirty="0"/>
              <a:t>, </a:t>
            </a:r>
            <a:r>
              <a:rPr sz="1680" dirty="0" err="1"/>
              <a:t>historias</a:t>
            </a:r>
            <a:r>
              <a:rPr sz="1680" dirty="0"/>
              <a:t>, </a:t>
            </a:r>
            <a:r>
              <a:rPr sz="1680" dirty="0" err="1"/>
              <a:t>vídeo</a:t>
            </a:r>
            <a:r>
              <a:rPr sz="1680" dirty="0"/>
              <a:t>, </a:t>
            </a:r>
            <a:r>
              <a:rPr sz="1680" dirty="0" err="1"/>
              <a:t>fotografías</a:t>
            </a:r>
            <a:r>
              <a:rPr sz="1680" dirty="0"/>
              <a:t>, </a:t>
            </a:r>
            <a:r>
              <a:rPr sz="1680" dirty="0" err="1"/>
              <a:t>entrevistas</a:t>
            </a:r>
            <a:r>
              <a:rPr sz="1680" dirty="0"/>
              <a:t> de </a:t>
            </a:r>
            <a:r>
              <a:rPr sz="1680" dirty="0" err="1"/>
              <a:t>Compromiso</a:t>
            </a:r>
            <a:r>
              <a:rPr sz="1680" dirty="0"/>
              <a:t> </a:t>
            </a:r>
            <a:r>
              <a:rPr sz="1680" dirty="0" err="1"/>
              <a:t>Solidario</a:t>
            </a:r>
            <a:endParaRPr sz="1680" dirty="0"/>
          </a:p>
        </p:txBody>
      </p:sp>
      <p:sp>
        <p:nvSpPr>
          <p:cNvPr id="254" name="CuadroTexto 6"/>
          <p:cNvSpPr txBox="1"/>
          <p:nvPr/>
        </p:nvSpPr>
        <p:spPr>
          <a:xfrm>
            <a:off x="5451880" y="480615"/>
            <a:ext cx="8466281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863" rIns="54863">
            <a:spAutoFit/>
          </a:bodyPr>
          <a:lstStyle>
            <a:lvl1pPr defTabSz="457200">
              <a:defRPr sz="2700">
                <a:solidFill>
                  <a:srgbClr val="C0313B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rPr sz="3240"/>
              <a:t>Acciones de Sensibilización</a:t>
            </a:r>
          </a:p>
        </p:txBody>
      </p:sp>
      <p:pic>
        <p:nvPicPr>
          <p:cNvPr id="2" name="Imagen 1" descr="Sitio web&#10;&#10;Descripción generada automáticamente">
            <a:extLst>
              <a:ext uri="{FF2B5EF4-FFF2-40B4-BE49-F238E27FC236}">
                <a16:creationId xmlns:a16="http://schemas.microsoft.com/office/drawing/2014/main" id="{1B3EDDA3-17EC-2436-81F3-81CAF1FFF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4651"/>
            <a:ext cx="5004800" cy="707401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Sitio web&#10;&#10;Descripción generada automáticamente">
            <a:extLst>
              <a:ext uri="{FF2B5EF4-FFF2-40B4-BE49-F238E27FC236}">
                <a16:creationId xmlns:a16="http://schemas.microsoft.com/office/drawing/2014/main" id="{038BD09F-40EB-DC09-0620-D152E45DF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651"/>
            <a:ext cx="582236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61241"/>
            <a:ext cx="113164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Feliz Navidad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573EDEC6-CE25-616A-2645-1E94D556B02D}"/>
              </a:ext>
            </a:extLst>
          </p:cNvPr>
          <p:cNvSpPr/>
          <p:nvPr/>
        </p:nvSpPr>
        <p:spPr>
          <a:xfrm>
            <a:off x="6280190" y="2427803"/>
            <a:ext cx="22860" cy="1399103"/>
          </a:xfrm>
          <a:prstGeom prst="rect">
            <a:avLst/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2D6F874D-3F3C-A1D3-1C5C-A9CCF44AB98D}"/>
              </a:ext>
            </a:extLst>
          </p:cNvPr>
          <p:cNvSpPr/>
          <p:nvPr/>
        </p:nvSpPr>
        <p:spPr>
          <a:xfrm>
            <a:off x="6280190" y="4050149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Que ese Dios ilumine nuestro camino, nos llene de esperanza y nos ayude a mirar el mundo con el corazón abierto, para descubrir su presencia en cada persona y en cada historia compartida.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35923D4C-A8CD-33EA-4CC6-DC597FFFFB94}"/>
              </a:ext>
            </a:extLst>
          </p:cNvPr>
          <p:cNvSpPr/>
          <p:nvPr/>
        </p:nvSpPr>
        <p:spPr>
          <a:xfrm>
            <a:off x="6280190" y="522601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Vivamos este tiempo de Adviento y Navidad dejando que la Luz que nace toque nuestro corazón, nos transforme por dentro y nos impulse a reflejar su amor en nuestra vida cotidiana.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5A885F4B-D566-C416-9794-B68C7E74C190}"/>
              </a:ext>
            </a:extLst>
          </p:cNvPr>
          <p:cNvSpPr/>
          <p:nvPr/>
        </p:nvSpPr>
        <p:spPr>
          <a:xfrm>
            <a:off x="6280190" y="6401872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Desde Cáritas Diocesana de Madrid, os deseamos una muy feliz Navidad.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0D1D742B-2B97-4511-53AA-869680EA5127}"/>
              </a:ext>
            </a:extLst>
          </p:cNvPr>
          <p:cNvSpPr/>
          <p:nvPr/>
        </p:nvSpPr>
        <p:spPr>
          <a:xfrm>
            <a:off x="6577846" y="2651046"/>
            <a:ext cx="725876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"Dios es amor misericordioso y su proyecto de amor, que se extiende y se realiza en la historia, es ante todo su descenso y su venida entre nosotros para liberarnos" </a:t>
            </a:r>
            <a:r>
              <a:rPr lang="en-US" sz="1550" i="1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(Dilexi te, 16)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93789" y="2084915"/>
            <a:ext cx="13042821" cy="1047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 la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exhortación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apostólica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'</a:t>
            </a:r>
            <a:r>
              <a:rPr lang="en-US" i="1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Dilexi</a:t>
            </a:r>
            <a:r>
              <a:rPr lang="en-US" i="1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</a:t>
            </a:r>
            <a:r>
              <a:rPr lang="en-US" i="1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',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el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papa León XIV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subraya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que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el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amor de Cristo se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ofrece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nunca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se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impone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y que </a:t>
            </a:r>
            <a:r>
              <a:rPr lang="en-US" dirty="0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"</a:t>
            </a:r>
            <a:r>
              <a:rPr lang="en-US" dirty="0" err="1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quien</a:t>
            </a:r>
            <a:r>
              <a:rPr lang="en-US" dirty="0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contempla</a:t>
            </a:r>
            <a:r>
              <a:rPr lang="en-US" dirty="0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ese amor se </a:t>
            </a:r>
            <a:r>
              <a:rPr lang="en-US" dirty="0" err="1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vuelve</a:t>
            </a:r>
            <a:r>
              <a:rPr lang="en-US" dirty="0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capaz</a:t>
            </a:r>
            <a:r>
              <a:rPr lang="en-US" dirty="0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amar</a:t>
            </a:r>
            <a:r>
              <a:rPr lang="en-US" dirty="0">
                <a:solidFill>
                  <a:srgbClr val="FFFFFF"/>
                </a:solidFill>
                <a:highlight>
                  <a:srgbClr val="EC2929"/>
                </a:highlight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"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 Es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una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llamada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hacer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visible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el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amor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los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gestos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cotidianos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escucha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el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abrazo,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mirada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que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reconoce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dignidad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del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otro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89" y="3399845"/>
            <a:ext cx="4215289" cy="2147626"/>
          </a:xfrm>
          <a:prstGeom prst="roundRect">
            <a:avLst>
              <a:gd name="adj" fmla="val 4270"/>
            </a:avLst>
          </a:prstGeom>
          <a:solidFill>
            <a:srgbClr val="FBD0D0"/>
          </a:solidFill>
          <a:ln w="7620">
            <a:solidFill>
              <a:srgbClr val="E1B6B6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Shape 3"/>
          <p:cNvSpPr/>
          <p:nvPr/>
        </p:nvSpPr>
        <p:spPr>
          <a:xfrm>
            <a:off x="999767" y="3673677"/>
            <a:ext cx="595313" cy="654844"/>
          </a:xfrm>
          <a:prstGeom prst="roundRect">
            <a:avLst>
              <a:gd name="adj" fmla="val 15358451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0083" y="3853640"/>
            <a:ext cx="294680" cy="2946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9767" y="4481606"/>
            <a:ext cx="2480905" cy="341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La escucha</a:t>
            </a:r>
            <a:endParaRPr lang="en-US" sz="19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99767" y="4910457"/>
            <a:ext cx="3803333" cy="349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Estar presente con atención plena</a:t>
            </a:r>
            <a:endParaRPr lang="en-US" sz="15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7436" y="3399845"/>
            <a:ext cx="4215408" cy="2147626"/>
          </a:xfrm>
          <a:prstGeom prst="roundRect">
            <a:avLst>
              <a:gd name="adj" fmla="val 4270"/>
            </a:avLst>
          </a:prstGeom>
          <a:solidFill>
            <a:srgbClr val="FBD0D0"/>
          </a:solidFill>
          <a:ln w="7620">
            <a:solidFill>
              <a:srgbClr val="E1B6B6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0" name="Shape 7"/>
          <p:cNvSpPr/>
          <p:nvPr/>
        </p:nvSpPr>
        <p:spPr>
          <a:xfrm>
            <a:off x="5413414" y="3673677"/>
            <a:ext cx="595313" cy="654844"/>
          </a:xfrm>
          <a:prstGeom prst="roundRect">
            <a:avLst>
              <a:gd name="adj" fmla="val 15358451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730" y="3853640"/>
            <a:ext cx="294680" cy="29468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13414" y="4481606"/>
            <a:ext cx="2480905" cy="341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El abrazo</a:t>
            </a:r>
            <a:endParaRPr lang="en-US" sz="19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413414" y="4910457"/>
            <a:ext cx="3803452" cy="349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Cercanía que reconforta</a:t>
            </a:r>
            <a:endParaRPr lang="en-US" sz="15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621202" y="3399845"/>
            <a:ext cx="4215289" cy="2147626"/>
          </a:xfrm>
          <a:prstGeom prst="roundRect">
            <a:avLst>
              <a:gd name="adj" fmla="val 4270"/>
            </a:avLst>
          </a:prstGeom>
          <a:solidFill>
            <a:srgbClr val="FBD0D0"/>
          </a:solidFill>
          <a:ln w="7620">
            <a:solidFill>
              <a:srgbClr val="E1B6B6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5" name="Shape 11"/>
          <p:cNvSpPr/>
          <p:nvPr/>
        </p:nvSpPr>
        <p:spPr>
          <a:xfrm>
            <a:off x="9827180" y="3673677"/>
            <a:ext cx="595313" cy="654844"/>
          </a:xfrm>
          <a:prstGeom prst="roundRect">
            <a:avLst>
              <a:gd name="adj" fmla="val 15358451"/>
            </a:avLst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77496" y="3853640"/>
            <a:ext cx="294680" cy="29468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27180" y="4481606"/>
            <a:ext cx="2480905" cy="341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La mirada</a:t>
            </a:r>
            <a:endParaRPr lang="en-US" sz="19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827180" y="4910457"/>
            <a:ext cx="3803333" cy="349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Reconocer la dignidad del otro</a:t>
            </a:r>
            <a:endParaRPr lang="en-US" sz="15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793789" y="5930645"/>
            <a:ext cx="13042821" cy="698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La Luz que nace en Belén no pertenece a unos pocos, sino que ilumina el corazón de toda la humanidad. Esa es también la misión de Cáritas: acoger, acompañar y servir desde la humildad, conscientes de que no somos la fuente de la luz, sino su reflejo.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23AC841-FE29-E34E-45CA-78E5ECDF51BD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 dirty="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sp>
        <p:nvSpPr>
          <p:cNvPr id="21" name="Text 0">
            <a:extLst>
              <a:ext uri="{FF2B5EF4-FFF2-40B4-BE49-F238E27FC236}">
                <a16:creationId xmlns:a16="http://schemas.microsoft.com/office/drawing/2014/main" id="{99B3B84B-31E3-C8BF-E50A-0A94C801D46D}"/>
              </a:ext>
            </a:extLst>
          </p:cNvPr>
          <p:cNvSpPr/>
          <p:nvPr/>
        </p:nvSpPr>
        <p:spPr>
          <a:xfrm>
            <a:off x="453602" y="1102970"/>
            <a:ext cx="11090672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El amor que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transforma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803756" y="1691404"/>
            <a:ext cx="746498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Aprender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a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mirar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como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Dios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mira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101413" y="2971085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"La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fe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no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consiste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mirarnos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nosotros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mismos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sino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aprender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mirar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como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Dios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mira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"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101413" y="3829407"/>
            <a:ext cx="72587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i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— Cardenal José Cobo, Arzobispo de Madrid</a:t>
            </a:r>
            <a:endParaRPr lang="en-US" sz="15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803757" y="2747843"/>
            <a:ext cx="22860" cy="1622346"/>
          </a:xfrm>
          <a:prstGeom prst="rect">
            <a:avLst/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7" name="Text 4"/>
          <p:cNvSpPr/>
          <p:nvPr/>
        </p:nvSpPr>
        <p:spPr>
          <a:xfrm>
            <a:off x="6803756" y="4791548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Nuestro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Arzobispo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convoca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su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carta pastoral 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vivir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con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corazón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peregrino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capaces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mirar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el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mundo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con esperanza. Nos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invita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salir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juntos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la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calle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a los barrios, a los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lugares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donde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vida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duele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donde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 esperanza se ha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perdido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 Nos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pide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ser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testigos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 la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alegría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del </a:t>
            </a:r>
            <a:r>
              <a:rPr lang="en-US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Evangelio</a:t>
            </a:r>
            <a:r>
              <a:rPr lang="en-US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3165BDD-BD85-31E2-46B2-082F0DBDB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28" r="21352"/>
          <a:stretch/>
        </p:blipFill>
        <p:spPr>
          <a:xfrm>
            <a:off x="0" y="247799"/>
            <a:ext cx="6137329" cy="77782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4184134"/>
            <a:ext cx="686061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Descubrir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la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presencia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de Dios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5416193"/>
            <a:ext cx="4215289" cy="22860"/>
          </a:xfrm>
          <a:prstGeom prst="rect">
            <a:avLst/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Text 3"/>
          <p:cNvSpPr/>
          <p:nvPr/>
        </p:nvSpPr>
        <p:spPr>
          <a:xfrm>
            <a:off x="793790" y="556109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En lo </a:t>
            </a:r>
            <a:r>
              <a:rPr lang="en-US" b="1" dirty="0" err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pequeño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5990312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Dios se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revela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los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gestos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sencillos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y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los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momentos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cotidianos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encuentro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07437" y="5416193"/>
            <a:ext cx="4215408" cy="22860"/>
          </a:xfrm>
          <a:prstGeom prst="rect">
            <a:avLst/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0" name="Text 7"/>
          <p:cNvSpPr/>
          <p:nvPr/>
        </p:nvSpPr>
        <p:spPr>
          <a:xfrm>
            <a:off x="5207437" y="5561092"/>
            <a:ext cx="25478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En la </a:t>
            </a:r>
            <a:r>
              <a:rPr lang="en-US" b="1" dirty="0" err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comunidad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207437" y="5990312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presencia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divina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se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manifiesta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cuando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caminamos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juntos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y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apoyamos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mutuamente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9621203" y="5416193"/>
            <a:ext cx="4215289" cy="22860"/>
          </a:xfrm>
          <a:prstGeom prst="rect">
            <a:avLst/>
          </a:prstGeom>
          <a:solidFill>
            <a:srgbClr val="EC2929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4" name="Text 11"/>
          <p:cNvSpPr/>
          <p:nvPr/>
        </p:nvSpPr>
        <p:spPr>
          <a:xfrm>
            <a:off x="9621203" y="556109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b="1" dirty="0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En la </a:t>
            </a:r>
            <a:r>
              <a:rPr lang="en-US" b="1" dirty="0" err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fragilidad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621203" y="5990312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Reconocemos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 luz no solo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lo que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hacemos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sino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lo que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recibimos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quienes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acompañamos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 descr="Un hombre en un jardín&#10;&#10;Descripción generada automáticamente con confianza media">
            <a:extLst>
              <a:ext uri="{FF2B5EF4-FFF2-40B4-BE49-F238E27FC236}">
                <a16:creationId xmlns:a16="http://schemas.microsoft.com/office/drawing/2014/main" id="{DDAE63DD-807D-534D-07F3-E600BC093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22" b="34566"/>
          <a:stretch/>
        </p:blipFill>
        <p:spPr>
          <a:xfrm>
            <a:off x="-17145" y="735782"/>
            <a:ext cx="14647545" cy="30495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2610"/>
            <a:ext cx="72972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La Luz que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nace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la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sencillez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12086" y="2065734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El Niño de Belén no nace entre privilegios ni abundancia, sino en la sencillez y la pobreza.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err="1">
                <a:solidFill>
                  <a:srgbClr val="EC292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Donde</a:t>
            </a:r>
            <a:r>
              <a:rPr lang="en-US">
                <a:solidFill>
                  <a:srgbClr val="EC292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el mundo no espera nada, Dios enciende su Luz.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12085" y="3479720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El IX Informe FOESSA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muestra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que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muchas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personas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viven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hoy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oscuridades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soledad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exclusión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o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precariedad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Frente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ellas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la labor de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Cáritas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no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consiste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"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llevar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 luz",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sino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caminar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junto a las personas hasta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descubrirla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juntos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12084" y="5227195"/>
            <a:ext cx="763202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Esta es la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pedagogía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del amor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cristiano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: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identificar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la Luz de Dios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cada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persona,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también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quien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sufre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y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permitir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que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luz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transforme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nuestra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mirada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y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nuestro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modo de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servir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64719E-CDFD-7896-A52D-15C6B4A84DB6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  <p:pic>
        <p:nvPicPr>
          <p:cNvPr id="9" name="Imagen 8" descr="Imagen que contiene exterior, pasto, hombre, gente&#10;&#10;Descripción generada automáticamente">
            <a:extLst>
              <a:ext uri="{FF2B5EF4-FFF2-40B4-BE49-F238E27FC236}">
                <a16:creationId xmlns:a16="http://schemas.microsoft.com/office/drawing/2014/main" id="{C8A7A120-8BE2-8886-95A3-87B492606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9" y="1750000"/>
            <a:ext cx="5038381" cy="3778786"/>
          </a:xfrm>
          <a:prstGeom prst="rect">
            <a:avLst/>
          </a:prstGeom>
        </p:spPr>
      </p:pic>
      <p:pic>
        <p:nvPicPr>
          <p:cNvPr id="11" name="Imagen 10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04B58B49-15F1-1EA6-924C-07E88B2AE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17338">
            <a:off x="2769207" y="4700515"/>
            <a:ext cx="2089347" cy="29585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89" y="4716191"/>
            <a:ext cx="13042821" cy="838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La Luz que nos toca el corazón no se guarda, se comparte</a:t>
            </a:r>
            <a:endParaRPr 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89" y="5748267"/>
            <a:ext cx="13042821" cy="1049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une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transforma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y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invita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seguir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caminando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con esperanza,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reconociendo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que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todas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y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todos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necesitamos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Contemplar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el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amor de Cristo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hace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más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sensibles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 las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heridas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del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mundo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y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anima a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reflejar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ese amor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en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los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gestos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 </a:t>
            </a:r>
            <a:r>
              <a:rPr lang="en-US" sz="1800" dirty="0" err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cada</a:t>
            </a:r>
            <a:r>
              <a:rPr lang="en-US" sz="1800" dirty="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día.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03B55499-C01D-1D47-0FB9-9D76307D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62" b="27593"/>
          <a:stretch/>
        </p:blipFill>
        <p:spPr>
          <a:xfrm>
            <a:off x="0" y="839972"/>
            <a:ext cx="14630400" cy="327482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25A91C6-8577-9EFA-5721-9B3C1F736952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440656"/>
            <a:ext cx="74723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El amor de Cristo nos transforma</a:t>
            </a:r>
            <a:endParaRPr 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2358390"/>
            <a:ext cx="992267" cy="11907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5567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Contemplar</a:t>
            </a:r>
            <a:endParaRPr lang="en-US" sz="19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470815" y="2985968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El amor de Cristo nos hace más sensibles a las heridas del mundo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549134"/>
            <a:ext cx="992267" cy="119074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70815" y="374749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Reflejar</a:t>
            </a:r>
            <a:endParaRPr lang="en-US" sz="19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470815" y="4176713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Ese amor se manifiesta en los gestos de cada día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739878"/>
            <a:ext cx="992267" cy="119074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70815" y="49382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>
                <a:solidFill>
                  <a:srgbClr val="0D0C0C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Compartir</a:t>
            </a:r>
            <a:endParaRPr lang="en-US" sz="19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470815" y="536745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La luz se multiplica cuando la ofrecemos a los demás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6280190" y="6153864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i="1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Dilexi te</a:t>
            </a:r>
            <a:r>
              <a:rPr lang="en-US" sz="1600">
                <a:solidFill>
                  <a:srgbClr val="0D0C0C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nos recuerda que contemplar el amor de Cristo nos hace más sensibles a las heridas del mundo y nos anima a reflejar ese amor en los gestos de cada día.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 descr="Un grupo de personas en una sala&#10;&#10;Descripción generada automáticamente">
            <a:extLst>
              <a:ext uri="{FF2B5EF4-FFF2-40B4-BE49-F238E27FC236}">
                <a16:creationId xmlns:a16="http://schemas.microsoft.com/office/drawing/2014/main" id="{2EDBD434-1995-FDF8-C48D-9282A36074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63" t="25223" r="31523"/>
          <a:stretch/>
        </p:blipFill>
        <p:spPr>
          <a:xfrm>
            <a:off x="0" y="-22515"/>
            <a:ext cx="5741581" cy="827462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3D58278-A099-FD9F-960E-12873E2266B2}"/>
              </a:ext>
            </a:extLst>
          </p:cNvPr>
          <p:cNvSpPr txBox="1"/>
          <p:nvPr/>
        </p:nvSpPr>
        <p:spPr>
          <a:xfrm>
            <a:off x="165485" y="116218"/>
            <a:ext cx="30501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000">
                <a:solidFill>
                  <a:srgbClr val="C00000"/>
                </a:solidFill>
                <a:latin typeface="Montserrat-Bold"/>
              </a:rPr>
              <a:t>FUNDAMENTACIÓN</a:t>
            </a:r>
            <a:endParaRPr kumimoji="0" lang="es-ES" sz="2000" b="0" i="0" u="none" strike="noStrike" cap="none" spc="0" normalizeH="0" baseline="0">
              <a:ln>
                <a:noFill/>
              </a:ln>
              <a:solidFill>
                <a:srgbClr val="C00000"/>
              </a:solidFill>
              <a:effectLst/>
              <a:uFillTx/>
              <a:latin typeface="Montserrat-Bold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410E3AD474754AA619959B51FC8B8C" ma:contentTypeVersion="18" ma:contentTypeDescription="Crear nuevo documento." ma:contentTypeScope="" ma:versionID="cbb3bceb0a8f196843a96b87618770d3">
  <xsd:schema xmlns:xsd="http://www.w3.org/2001/XMLSchema" xmlns:xs="http://www.w3.org/2001/XMLSchema" xmlns:p="http://schemas.microsoft.com/office/2006/metadata/properties" xmlns:ns2="98e3f034-d087-4263-83cb-dc9431c3b49b" xmlns:ns3="ee79f9ed-3575-4f9d-9c74-cfe78cb30b01" xmlns:ns4="440673b3-cf79-4167-98bf-1d41e8a22822" targetNamespace="http://schemas.microsoft.com/office/2006/metadata/properties" ma:root="true" ma:fieldsID="cc0dbfaeea4c558ce8a950af71f2d5af" ns2:_="" ns3:_="" ns4:_="">
    <xsd:import namespace="98e3f034-d087-4263-83cb-dc9431c3b49b"/>
    <xsd:import namespace="ee79f9ed-3575-4f9d-9c74-cfe78cb30b01"/>
    <xsd:import namespace="440673b3-cf79-4167-98bf-1d41e8a228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3f034-d087-4263-83cb-dc9431c3b4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5c74cb3-3c17-4054-bd08-2964ca1265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9f9ed-3575-4f9d-9c74-cfe78cb30b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73b3-cf79-4167-98bf-1d41e8a2282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ef1b9f2-7906-4055-a45c-20422c59b1d1}" ma:internalName="TaxCatchAll" ma:showField="CatchAllData" ma:web="440673b3-cf79-4167-98bf-1d41e8a228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e3f034-d087-4263-83cb-dc9431c3b49b">
      <Terms xmlns="http://schemas.microsoft.com/office/infopath/2007/PartnerControls"/>
    </lcf76f155ced4ddcb4097134ff3c332f>
    <TaxCatchAll xmlns="440673b3-cf79-4167-98bf-1d41e8a228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6EB7F4-C60A-47C4-A5A4-8D921A9F48FE}">
  <ds:schemaRefs>
    <ds:schemaRef ds:uri="440673b3-cf79-4167-98bf-1d41e8a22822"/>
    <ds:schemaRef ds:uri="98e3f034-d087-4263-83cb-dc9431c3b49b"/>
    <ds:schemaRef ds:uri="ee79f9ed-3575-4f9d-9c74-cfe78cb30b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C1EFC05-5F25-4404-90B7-AE135A644A97}">
  <ds:schemaRefs>
    <ds:schemaRef ds:uri="440673b3-cf79-4167-98bf-1d41e8a22822"/>
    <ds:schemaRef ds:uri="98e3f034-d087-4263-83cb-dc9431c3b49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195CCC9-BA05-43DC-877D-40A98A23CF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3369</Words>
  <Application>Microsoft Macintosh PowerPoint</Application>
  <PresentationFormat>Personalizado</PresentationFormat>
  <Paragraphs>356</Paragraphs>
  <Slides>34</Slides>
  <Notes>19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3" baseType="lpstr">
      <vt:lpstr>Roboto</vt:lpstr>
      <vt:lpstr>Calibri</vt:lpstr>
      <vt:lpstr>Montserrat</vt:lpstr>
      <vt:lpstr>Raleway</vt:lpstr>
      <vt:lpstr>Aptos</vt:lpstr>
      <vt:lpstr>Arial</vt:lpstr>
      <vt:lpstr>Impact</vt:lpstr>
      <vt:lpstr>Montserrat-Bold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Pilar Algarate Velasco</cp:lastModifiedBy>
  <cp:revision>33</cp:revision>
  <dcterms:created xsi:type="dcterms:W3CDTF">2025-11-13T06:15:33Z</dcterms:created>
  <dcterms:modified xsi:type="dcterms:W3CDTF">2025-11-17T18:05:35Z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0x0101008C410E3AD474754AA619959B51FC8B8C</vt:lpwstr>
  </property>
  <property fmtid="{D5CDD505-2E9C-101B-9397-08002B2CF9AE}" pid="3" name="MediaServiceImageTags">
    <vt:lpwstr/>
  </property>
</Properties>
</file>