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33"/>
  </p:notesMasterIdLst>
  <p:sldIdLst>
    <p:sldId id="256" r:id="rId5"/>
    <p:sldId id="270" r:id="rId6"/>
    <p:sldId id="258" r:id="rId7"/>
    <p:sldId id="259" r:id="rId8"/>
    <p:sldId id="264" r:id="rId9"/>
    <p:sldId id="274" r:id="rId10"/>
    <p:sldId id="260" r:id="rId11"/>
    <p:sldId id="276" r:id="rId12"/>
    <p:sldId id="261" r:id="rId13"/>
    <p:sldId id="262" r:id="rId14"/>
    <p:sldId id="275" r:id="rId15"/>
    <p:sldId id="277" r:id="rId16"/>
    <p:sldId id="266" r:id="rId17"/>
    <p:sldId id="263" r:id="rId18"/>
    <p:sldId id="267" r:id="rId19"/>
    <p:sldId id="268" r:id="rId20"/>
    <p:sldId id="283" r:id="rId21"/>
    <p:sldId id="271" r:id="rId22"/>
    <p:sldId id="269" r:id="rId23"/>
    <p:sldId id="272" r:id="rId24"/>
    <p:sldId id="273" r:id="rId25"/>
    <p:sldId id="284" r:id="rId26"/>
    <p:sldId id="278" r:id="rId27"/>
    <p:sldId id="279" r:id="rId28"/>
    <p:sldId id="280" r:id="rId29"/>
    <p:sldId id="281" r:id="rId30"/>
    <p:sldId id="282" r:id="rId31"/>
    <p:sldId id="285" r:id="rId32"/>
  </p:sldIdLst>
  <p:sldSz cx="14630400" cy="8229600"/>
  <p:notesSz cx="8229600" cy="14630400"/>
  <p:embeddedFontLst>
    <p:embeddedFont>
      <p:font typeface="Raleway" pitchFamily="2" charset="0"/>
      <p:regular r:id="rId34"/>
      <p:bold r:id="rId35"/>
      <p:italic r:id="rId36"/>
      <p:boldItalic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5D905F-16AA-8171-8C08-C38F3A6519E8}" v="369" dt="2025-10-08T12:26:38.202"/>
    <p1510:client id="{1F49DC9A-37D7-A0F3-47E0-FC397241C812}" v="1" dt="2025-10-09T08:30:49.323"/>
    <p1510:client id="{28C32546-D076-B25E-21C8-83BE024ACCFF}" v="35" dt="2025-10-09T15:57:46.959"/>
    <p1510:client id="{30E2FCE4-3AE8-93AC-0B01-5EDA770E850C}" v="6" dt="2025-10-09T09:23:41.400"/>
    <p1510:client id="{477EB04E-B32D-7F75-DD7C-8A493E339F1D}" v="40" dt="2025-10-08T13:51:03.142"/>
    <p1510:client id="{5CD76803-57DE-87BA-1E79-6AA06D1DCFD2}" v="342" dt="2025-10-09T16:16:11.217"/>
    <p1510:client id="{60DF7A57-1A91-AAA4-EAA9-0A8C85F30533}" v="131" dt="2025-10-09T11:59:03.042"/>
    <p1510:client id="{7F65B6E3-98FE-15E6-3B5D-6776CDF01DB7}" v="229" dt="2025-10-09T07:38:32.649"/>
    <p1510:client id="{85CC7D97-DC28-3A69-1583-B2B0948D93D2}" v="704" dt="2025-10-08T14:49:28.741"/>
    <p1510:client id="{8EAC37B5-90B9-936C-7F91-45447E168D77}" v="3" dt="2025-10-09T08:02:22.746"/>
    <p1510:client id="{A175354B-821B-B91D-D5F2-7A4A2A4B3FDE}" v="263" dt="2025-10-08T12:14:35.697"/>
    <p1510:client id="{C96516FD-29C0-4879-E8AD-9F633C64FD95}" v="17" dt="2025-10-09T16:00:06.645"/>
    <p1510:client id="{D377C548-C49B-EF58-8E54-A1D33D243D92}" v="610" dt="2025-10-08T12:05:35.8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717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CCEB5-9BB6-7D6F-A007-FB634AF67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C01102-65F1-D450-F953-2C6E6E4AD1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4DDE47-48FC-A1B5-BD3F-65FBC1969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ACB97-FE78-5F79-6BE8-875921C75D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58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A36DF-1321-A0CD-2C2F-7795861B7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EFA736-2D44-E456-29BF-E689617D03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926A81-F185-C241-F019-70D27B57E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5EB78-FF1F-96EC-64A8-7802BA2DE9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72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B706C-5584-2859-027F-C48BBA21F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4EB5E6-3C7F-2D51-5F05-85124AC913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DE58FB-91F4-478E-42E4-F32524296E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05C1B-7E0D-D99A-E107-2A470AA600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31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9D945-ED84-104E-EEF8-07F424FB1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9597A0-3E42-200F-6AFE-2B077B4354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8409DA-9807-2C75-3D6F-0B8824809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C8D2F-17E4-E621-D334-08B649E0FE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48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1C4CC2F0-392F-0110-4FB5-6E58238E51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82367" y="7283814"/>
            <a:ext cx="918004" cy="7077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A834F032-4AD3-F9F4-66B3-1130EA66A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82367" y="7283814"/>
            <a:ext cx="918004" cy="7077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B0D8B50C-576E-2DB8-3D73-C4C9BB902B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82367" y="7283814"/>
            <a:ext cx="918004" cy="7077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1A3F1DE8-8820-9F3F-D05E-4093CA3E27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82367" y="7283814"/>
            <a:ext cx="918004" cy="7077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D49CAE05-D5E2-1991-3EB9-301B096537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82367" y="7283814"/>
            <a:ext cx="918004" cy="7077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CC236993-B9BC-6709-68EF-B74F77B02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82367" y="7283814"/>
            <a:ext cx="918004" cy="7077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74109D37-ACE0-1CB5-081D-B85133E7B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82367" y="7283814"/>
            <a:ext cx="918004" cy="7077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92AD3B70-28A3-46C7-4377-471B01A726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82367" y="7283814"/>
            <a:ext cx="918004" cy="70774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00B2237B-709A-6472-4F42-DBF1D25007A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3382367" y="7283814"/>
            <a:ext cx="918004" cy="7077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esXzjt9Aq9c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itasmadrid.org/actualidad/mensaje-del-santo-padre-leon-xiv-para-la-ix-jornada-mundial-de-los-pobres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google.com/search?q=Encuesta+de+centros+y+servicios+de+atenci%C3%B3n+a+las+personas+sin+hogar+2024&amp;rlz=1C5CHFA_enES1121ES1131&amp;oq=datos+del+ine+de+las+personas+sin+hogar&amp;gs_lcrp=EgZjaHJvbWUyBggAEEUYOTIICAEQABgWGB4yBwgCEAAY7wUyBwgDEAAY7wUyBwgEEAAY7wXSAQg2MjQ5ajBqOagCALACAA&amp;sourceid=chrome&amp;ie=UTF-8&amp;mstk=AUtExfDxyZ_XG5tLSmJcLYwCVnT738PAtc29jEj9t-JfVco2eouztftNBKea4wlcqfZ3Wxr2HhYhdbYXfqhcA3zdpsBZwCbjUFAcQ4jRHbf214c7i-FlF7MQvAYiH04uLcSkfDd4344QFfoca_A-yWDpjcegHK41vPn9ADEdOqNRb4bvsYEKF2AoeKwpaLS7ECz0DdqpXnLHhFES_klVvyYXabE5yLwcflrT6hIDNk5e4IdaEZUlik470bCadPuJKrgFQecVglREa1-B1rY5Foyeowkc&amp;csui=3&amp;ved=2ahUKEwi9_eCrz5GQAxUye6QEHd9WPIgQgK4QegQIAhAB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A148CF48-CB2A-82E6-D835-FF42FFBA4F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72" t="4167" r="2372" b="7500"/>
          <a:stretch>
            <a:fillRect/>
          </a:stretch>
        </p:blipFill>
        <p:spPr>
          <a:xfrm>
            <a:off x="532206" y="914235"/>
            <a:ext cx="5673710" cy="229976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40198" y="3027878"/>
            <a:ext cx="7556421" cy="1946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Para.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Acércate</a:t>
            </a:r>
            <a:r>
              <a:rPr lang="en-US" sz="16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.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Actúa</a:t>
            </a:r>
            <a:r>
              <a:rPr lang="en-US" sz="16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.</a:t>
            </a:r>
          </a:p>
          <a:p>
            <a:pPr>
              <a:lnSpc>
                <a:spcPts val="2850"/>
              </a:lnSpc>
            </a:pPr>
            <a:r>
              <a:rPr lang="en-US" b="1">
                <a:solidFill>
                  <a:schemeClr val="tx2"/>
                </a:solidFill>
                <a:latin typeface="Arial"/>
                <a:ea typeface="Roboto"/>
                <a:cs typeface="Roboto"/>
              </a:rPr>
              <a:t>CAMPAÑA DE LAS PERSONAS SIN HOGAR</a:t>
            </a:r>
          </a:p>
          <a:p>
            <a:pPr>
              <a:lnSpc>
                <a:spcPts val="2850"/>
              </a:lnSpc>
            </a:pPr>
            <a:r>
              <a:rPr lang="en-US" b="1">
                <a:solidFill>
                  <a:schemeClr val="tx2"/>
                </a:solidFill>
                <a:latin typeface="Arial"/>
                <a:ea typeface="Roboto"/>
                <a:cs typeface="Roboto"/>
              </a:rPr>
              <a:t>DOMINGO, 26 DE OCTUBRE DE 2025</a:t>
            </a:r>
          </a:p>
        </p:txBody>
      </p:sp>
      <p:pic>
        <p:nvPicPr>
          <p:cNvPr id="7" name="Imagen 6" descr="Logotipo&#10;&#10;El contenido generado por IA puede ser incorrecto.">
            <a:extLst>
              <a:ext uri="{FF2B5EF4-FFF2-40B4-BE49-F238E27FC236}">
                <a16:creationId xmlns:a16="http://schemas.microsoft.com/office/drawing/2014/main" id="{10A027CB-788E-E99C-58F8-E9BDE09E96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092" t="49071" r="26647" b="-4833"/>
          <a:stretch>
            <a:fillRect/>
          </a:stretch>
        </p:blipFill>
        <p:spPr>
          <a:xfrm>
            <a:off x="841248" y="5914051"/>
            <a:ext cx="1871356" cy="1983238"/>
          </a:xfrm>
          <a:prstGeom prst="rect">
            <a:avLst/>
          </a:prstGeom>
        </p:spPr>
      </p:pic>
      <p:pic>
        <p:nvPicPr>
          <p:cNvPr id="8" name="Imagen 7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75A2DA66-5A80-0BCF-758D-F9F277524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1010" y="-1606137"/>
            <a:ext cx="13184776" cy="92706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84848" y="3135154"/>
            <a:ext cx="12711946" cy="611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2800" b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Lo Que </a:t>
            </a:r>
            <a:r>
              <a:rPr lang="en-US" sz="2800" b="1" err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Necesito</a:t>
            </a:r>
            <a:r>
              <a:rPr lang="en-US" sz="2800" b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 de Ti, de la Comunidad, de la Sociedad</a:t>
            </a:r>
            <a:endParaRPr lang="en-US" sz="2800" b="1">
              <a:solidFill>
                <a:srgbClr val="C00000"/>
              </a:solidFill>
              <a:latin typeface="Roboto"/>
              <a:cs typeface="Arial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48" y="4040148"/>
            <a:ext cx="4420195" cy="78271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80467" y="5018484"/>
            <a:ext cx="2446139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De Ti: Que Me Veas</a:t>
            </a:r>
            <a:endParaRPr lang="en-US" sz="1900" b="1">
              <a:solidFill>
                <a:schemeClr val="tx2"/>
              </a:solidFill>
              <a:latin typeface="Raleway"/>
              <a:ea typeface="Roboto"/>
              <a:cs typeface="Arial"/>
            </a:endParaRPr>
          </a:p>
        </p:txBody>
      </p:sp>
      <p:sp>
        <p:nvSpPr>
          <p:cNvPr id="6" name="Text 2"/>
          <p:cNvSpPr/>
          <p:nvPr/>
        </p:nvSpPr>
        <p:spPr>
          <a:xfrm>
            <a:off x="880467" y="5441633"/>
            <a:ext cx="4028956" cy="939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Evita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generalizar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y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prejuicios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Atiéndeme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sin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juzgar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 No me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hagas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único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responsable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mi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situación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</a:t>
            </a:r>
          </a:p>
        </p:txBody>
      </p:sp>
      <p:sp>
        <p:nvSpPr>
          <p:cNvPr id="7" name="Text 3"/>
          <p:cNvSpPr/>
          <p:nvPr/>
        </p:nvSpPr>
        <p:spPr>
          <a:xfrm>
            <a:off x="1173956" y="6601182"/>
            <a:ext cx="3735467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"En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vez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darme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un café,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tómatelo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conmigo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y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conversamos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."</a:t>
            </a:r>
          </a:p>
        </p:txBody>
      </p:sp>
      <p:sp>
        <p:nvSpPr>
          <p:cNvPr id="8" name="Shape 4"/>
          <p:cNvSpPr/>
          <p:nvPr/>
        </p:nvSpPr>
        <p:spPr>
          <a:xfrm>
            <a:off x="880467" y="6601182"/>
            <a:ext cx="22860" cy="626269"/>
          </a:xfrm>
          <a:prstGeom prst="rect">
            <a:avLst/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043" y="4040148"/>
            <a:ext cx="4420195" cy="78271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300663" y="5018484"/>
            <a:ext cx="4028956" cy="611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De la Comunidad: </a:t>
            </a:r>
            <a:r>
              <a:rPr lang="en-US" sz="1900" b="1" err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Refuerza</a:t>
            </a:r>
            <a:r>
              <a:rPr lang="en-US" sz="1900" b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 Mis </a:t>
            </a:r>
            <a:r>
              <a:rPr lang="en-US" sz="1900" b="1" err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Vínculos</a:t>
            </a:r>
            <a:endParaRPr lang="en-US" sz="1900" b="1" err="1">
              <a:solidFill>
                <a:schemeClr val="tx2"/>
              </a:solidFill>
              <a:latin typeface="Roboto"/>
              <a:cs typeface="Arial"/>
            </a:endParaRPr>
          </a:p>
        </p:txBody>
      </p:sp>
      <p:sp>
        <p:nvSpPr>
          <p:cNvPr id="11" name="Text 6"/>
          <p:cNvSpPr/>
          <p:nvPr/>
        </p:nvSpPr>
        <p:spPr>
          <a:xfrm>
            <a:off x="5300663" y="5747385"/>
            <a:ext cx="4028956" cy="939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Ofréceme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apoyo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fraternidad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integración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grupos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donde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pueda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compartir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experiencias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y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construir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relaciones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significativas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</a:t>
            </a:r>
          </a:p>
        </p:txBody>
      </p:sp>
      <p:sp>
        <p:nvSpPr>
          <p:cNvPr id="12" name="Text 7"/>
          <p:cNvSpPr/>
          <p:nvPr/>
        </p:nvSpPr>
        <p:spPr>
          <a:xfrm>
            <a:off x="5300663" y="6804184"/>
            <a:ext cx="40289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Denuncia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conmigo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los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derechos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vulnerados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</a:t>
            </a: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238" y="4040148"/>
            <a:ext cx="4420314" cy="78271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720858" y="5018484"/>
            <a:ext cx="3400068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De la Sociedad: Cariño y Amor</a:t>
            </a:r>
            <a:endParaRPr lang="en-US" sz="1900" b="1">
              <a:solidFill>
                <a:schemeClr val="tx2"/>
              </a:solidFill>
              <a:latin typeface="Roboto"/>
              <a:cs typeface="Arial"/>
            </a:endParaRPr>
          </a:p>
        </p:txBody>
      </p:sp>
      <p:sp>
        <p:nvSpPr>
          <p:cNvPr id="15" name="Text 9"/>
          <p:cNvSpPr/>
          <p:nvPr/>
        </p:nvSpPr>
        <p:spPr>
          <a:xfrm>
            <a:off x="9720858" y="5441633"/>
            <a:ext cx="4029075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"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Necesito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cariño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y amor, con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eso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me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conformo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."</a:t>
            </a:r>
          </a:p>
        </p:txBody>
      </p:sp>
      <p:sp>
        <p:nvSpPr>
          <p:cNvPr id="16" name="Text 10"/>
          <p:cNvSpPr/>
          <p:nvPr/>
        </p:nvSpPr>
        <p:spPr>
          <a:xfrm>
            <a:off x="9720858" y="6185297"/>
            <a:ext cx="4029075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No me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rechaces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no me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etiquetes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dame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una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oportunidad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 Cambia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tu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mirada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</a:t>
            </a:r>
          </a:p>
        </p:txBody>
      </p:sp>
      <p:pic>
        <p:nvPicPr>
          <p:cNvPr id="17" name="Imagen 16" descr="Imagen que contiene tabla, edificio, banca, frente&#10;&#10;Descripción generada automáticamente">
            <a:extLst>
              <a:ext uri="{FF2B5EF4-FFF2-40B4-BE49-F238E27FC236}">
                <a16:creationId xmlns:a16="http://schemas.microsoft.com/office/drawing/2014/main" id="{BD3F270E-1F8C-80D4-EBE1-02184FB09E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280" b="28206"/>
          <a:stretch/>
        </p:blipFill>
        <p:spPr>
          <a:xfrm>
            <a:off x="0" y="0"/>
            <a:ext cx="5453149" cy="27966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6C7B1-CF89-0AD3-F091-576D41C05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4CEDE277-ECAC-8FC9-F0E7-AFA9004D3A8E}"/>
              </a:ext>
            </a:extLst>
          </p:cNvPr>
          <p:cNvSpPr/>
          <p:nvPr/>
        </p:nvSpPr>
        <p:spPr>
          <a:xfrm>
            <a:off x="684133" y="35724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3600" b="1" err="1">
                <a:solidFill>
                  <a:srgbClr val="C00000"/>
                </a:solidFill>
                <a:latin typeface="Roboto"/>
                <a:ea typeface="Roboto"/>
                <a:cs typeface="Arial"/>
              </a:rPr>
              <a:t>Cómo</a:t>
            </a:r>
            <a:r>
              <a:rPr lang="en-US" sz="3600" b="1">
                <a:solidFill>
                  <a:srgbClr val="C00000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3600" b="1" err="1">
                <a:solidFill>
                  <a:srgbClr val="C00000"/>
                </a:solidFill>
                <a:latin typeface="Roboto"/>
                <a:ea typeface="Roboto"/>
                <a:cs typeface="Arial"/>
              </a:rPr>
              <a:t>recuperar</a:t>
            </a:r>
            <a:r>
              <a:rPr lang="en-US" sz="3600" b="1">
                <a:solidFill>
                  <a:srgbClr val="C00000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3600" b="1" err="1">
                <a:solidFill>
                  <a:srgbClr val="C00000"/>
                </a:solidFill>
                <a:latin typeface="Roboto"/>
                <a:ea typeface="Roboto"/>
                <a:cs typeface="Arial"/>
              </a:rPr>
              <a:t>los</a:t>
            </a:r>
            <a:r>
              <a:rPr lang="en-US" sz="3600" b="1">
                <a:solidFill>
                  <a:srgbClr val="C00000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3600" b="1" err="1">
                <a:solidFill>
                  <a:srgbClr val="C00000"/>
                </a:solidFill>
                <a:latin typeface="Roboto"/>
                <a:ea typeface="Roboto"/>
                <a:cs typeface="Arial"/>
              </a:rPr>
              <a:t>sueños</a:t>
            </a:r>
            <a:endParaRPr lang="en-US" sz="3600" b="1">
              <a:solidFill>
                <a:srgbClr val="C00000"/>
              </a:solidFill>
              <a:latin typeface="Roboto"/>
              <a:ea typeface="Roboto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414090-F6E3-BFA1-178B-DA3E464CE338}"/>
              </a:ext>
            </a:extLst>
          </p:cNvPr>
          <p:cNvSpPr txBox="1"/>
          <p:nvPr/>
        </p:nvSpPr>
        <p:spPr>
          <a:xfrm>
            <a:off x="680456" y="1474915"/>
            <a:ext cx="731520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La 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salida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 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recuperar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 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esos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 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sueños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 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pasa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 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por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 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recuperar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 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dignidad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 y derechos.</a:t>
            </a:r>
          </a:p>
          <a:p>
            <a:pPr algn="just"/>
            <a:endParaRPr lang="en-US" sz="1600">
              <a:solidFill>
                <a:schemeClr val="tx2"/>
              </a:solidFill>
              <a:latin typeface="Roboto"/>
              <a:ea typeface="Calibri Light"/>
              <a:cs typeface="Calibri Light"/>
            </a:endParaRPr>
          </a:p>
          <a:p>
            <a:pPr algn="just"/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Esos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sueños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casi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siempre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vinculados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con las redes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apoyo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los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afectos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. No hay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hogar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sin redes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apoyo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.</a:t>
            </a:r>
            <a:endParaRPr lang="en-US" sz="1600">
              <a:solidFill>
                <a:schemeClr val="tx2"/>
              </a:solidFill>
              <a:latin typeface="Roboto"/>
              <a:ea typeface="Calibri"/>
              <a:cs typeface="Calibri"/>
            </a:endParaRPr>
          </a:p>
          <a:p>
            <a:pPr algn="just"/>
            <a:endParaRPr lang="en-US">
              <a:latin typeface="Calibri Light"/>
              <a:ea typeface="Calibri Light"/>
              <a:cs typeface="Calibri Light"/>
            </a:endParaRPr>
          </a:p>
          <a:p>
            <a:pPr algn="just"/>
            <a:endParaRPr lang="en-US"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43449-5848-DD25-818F-A75C8C1529FE}"/>
              </a:ext>
            </a:extLst>
          </p:cNvPr>
          <p:cNvSpPr txBox="1"/>
          <p:nvPr/>
        </p:nvSpPr>
        <p:spPr>
          <a:xfrm>
            <a:off x="261257" y="3383280"/>
            <a:ext cx="731520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49580" algn="just"/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“Ese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lugar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donde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te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sientes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comprendido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donde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te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dan buenos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consejos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y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donde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alguien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te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mire y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sonría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como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lo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hacen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aquí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”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. </a:t>
            </a:r>
          </a:p>
          <a:p>
            <a:pPr marL="449580" algn="just"/>
            <a:endParaRPr lang="en-US" sz="1600">
              <a:solidFill>
                <a:schemeClr val="tx2"/>
              </a:solidFill>
              <a:latin typeface="Roboto"/>
              <a:ea typeface="Calibri Light"/>
              <a:cs typeface="Calibri Light"/>
            </a:endParaRPr>
          </a:p>
          <a:p>
            <a:pPr marL="449580" algn="just"/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“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Seguir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sintiendo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seguir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respirando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seguir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amando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seguir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llorando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…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donde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esté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bien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conmigo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y con mi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entorno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”.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</a:p>
          <a:p>
            <a:pPr marL="449580" algn="just"/>
            <a:endParaRPr lang="en-US" sz="1600">
              <a:solidFill>
                <a:schemeClr val="tx2"/>
              </a:solidFill>
              <a:latin typeface="Roboto"/>
              <a:ea typeface="Calibri Light"/>
              <a:cs typeface="Calibri Light"/>
            </a:endParaRPr>
          </a:p>
          <a:p>
            <a:pPr marL="449580" algn="just"/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“Sin mis padres no soy nada.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Quiero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estar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con mi familia".</a:t>
            </a:r>
          </a:p>
          <a:p>
            <a:pPr marL="449580" algn="just"/>
            <a:endParaRPr lang="en-US" sz="1600" b="1">
              <a:solidFill>
                <a:schemeClr val="tx2"/>
              </a:solidFill>
              <a:latin typeface="Roboto"/>
              <a:ea typeface="Calibri Light"/>
              <a:cs typeface="Calibri Light"/>
            </a:endParaRPr>
          </a:p>
          <a:p>
            <a:pPr marL="449580" algn="just"/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“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Dormida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o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despierta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siempre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sueño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lo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mismo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: con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volver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a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formar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un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hogar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”. </a:t>
            </a:r>
          </a:p>
        </p:txBody>
      </p:sp>
      <p:pic>
        <p:nvPicPr>
          <p:cNvPr id="5" name="Image 0">
            <a:extLst>
              <a:ext uri="{FF2B5EF4-FFF2-40B4-BE49-F238E27FC236}">
                <a16:creationId xmlns:a16="http://schemas.microsoft.com/office/drawing/2014/main" id="{43CBEBB8-50AD-0474-08B2-A9FC3E8583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57" r="8557"/>
          <a:stretch>
            <a:fillRect/>
          </a:stretch>
        </p:blipFill>
        <p:spPr>
          <a:xfrm>
            <a:off x="9500260" y="0"/>
            <a:ext cx="5133006" cy="8248446"/>
          </a:xfrm>
          <a:prstGeom prst="rect">
            <a:avLst/>
          </a:prstGeom>
        </p:spPr>
      </p:pic>
      <p:pic>
        <p:nvPicPr>
          <p:cNvPr id="8" name="Image 0" descr="Mujer sonriendo en frente de un pared&#10;&#10;El contenido generado por IA puede ser incorrecto.">
            <a:extLst>
              <a:ext uri="{FF2B5EF4-FFF2-40B4-BE49-F238E27FC236}">
                <a16:creationId xmlns:a16="http://schemas.microsoft.com/office/drawing/2014/main" id="{233D2DCD-DABD-DD36-1AFA-E12D78D769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094" t="5360" r="41327" b="1495"/>
          <a:stretch>
            <a:fillRect/>
          </a:stretch>
        </p:blipFill>
        <p:spPr>
          <a:xfrm>
            <a:off x="9498281" y="-1979"/>
            <a:ext cx="5133006" cy="824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06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47119-D788-91CC-0E4F-E23413D85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DF323BF8-E011-DB6D-6E8E-153B62A1DB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72" t="4167" r="2372" b="7500"/>
          <a:stretch>
            <a:fillRect/>
          </a:stretch>
        </p:blipFill>
        <p:spPr>
          <a:xfrm>
            <a:off x="532206" y="914235"/>
            <a:ext cx="5673710" cy="2299761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B6B920C5-A641-FCC8-6659-2E0FAC1B8138}"/>
              </a:ext>
            </a:extLst>
          </p:cNvPr>
          <p:cNvSpPr/>
          <p:nvPr/>
        </p:nvSpPr>
        <p:spPr>
          <a:xfrm>
            <a:off x="840198" y="302787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Para.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Acércate</a:t>
            </a:r>
            <a:r>
              <a:rPr lang="en-US" sz="16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.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Actúa</a:t>
            </a:r>
            <a:r>
              <a:rPr lang="en-US" sz="16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.</a:t>
            </a:r>
          </a:p>
        </p:txBody>
      </p:sp>
      <p:pic>
        <p:nvPicPr>
          <p:cNvPr id="7" name="Imagen 6" descr="Logotipo&#10;&#10;El contenido generado por IA puede ser incorrecto.">
            <a:extLst>
              <a:ext uri="{FF2B5EF4-FFF2-40B4-BE49-F238E27FC236}">
                <a16:creationId xmlns:a16="http://schemas.microsoft.com/office/drawing/2014/main" id="{57387F67-7AEA-650C-4CD3-C27E223321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092" t="49071" r="26647" b="-4833"/>
          <a:stretch>
            <a:fillRect/>
          </a:stretch>
        </p:blipFill>
        <p:spPr>
          <a:xfrm>
            <a:off x="841248" y="5914051"/>
            <a:ext cx="1871356" cy="198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56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8AB50FD6-B969-0457-20C4-30E4AB49BB55}"/>
              </a:ext>
            </a:extLst>
          </p:cNvPr>
          <p:cNvSpPr/>
          <p:nvPr/>
        </p:nvSpPr>
        <p:spPr>
          <a:xfrm>
            <a:off x="938169" y="340887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>
              <a:solidFill>
                <a:srgbClr val="0D0C0C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3" name="Online Media 2" title="El hogar de mis sueños">
            <a:hlinkClick r:id="" action="ppaction://noaction"/>
            <a:extLst>
              <a:ext uri="{FF2B5EF4-FFF2-40B4-BE49-F238E27FC236}">
                <a16:creationId xmlns:a16="http://schemas.microsoft.com/office/drawing/2014/main" id="{21E452F6-498C-7159-29B0-BBD0974992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25938" y="1416091"/>
            <a:ext cx="10987231" cy="61439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F8D76F-8236-DC7A-443D-C8FAD01E3317}"/>
              </a:ext>
            </a:extLst>
          </p:cNvPr>
          <p:cNvSpPr txBox="1"/>
          <p:nvPr/>
        </p:nvSpPr>
        <p:spPr>
          <a:xfrm>
            <a:off x="920338" y="442356"/>
            <a:ext cx="54863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VÍDEO CAMPAÑA</a:t>
            </a:r>
            <a:endParaRPr lang="en-US" sz="3600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14344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152912" y="523756"/>
            <a:ext cx="5867876" cy="595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2800" b="1" err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Tenemos</a:t>
            </a:r>
            <a:r>
              <a:rPr lang="en-US" sz="2800" b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 Planes de Futuro.</a:t>
            </a:r>
            <a:endParaRPr lang="en-US" sz="2800" b="1">
              <a:solidFill>
                <a:srgbClr val="C00000"/>
              </a:solidFill>
              <a:latin typeface="Roboto"/>
              <a:cs typeface="Arial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912" y="1404461"/>
            <a:ext cx="7810976" cy="91380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43293" y="1594842"/>
            <a:ext cx="7430214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"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Quiero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sentirme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una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persona normal,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parte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la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sociedad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."</a:t>
            </a: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912" y="2508647"/>
            <a:ext cx="7810976" cy="91380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343293" y="2699028"/>
            <a:ext cx="7430214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"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Trabajo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viajar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y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conocer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mundo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Autonomía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no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depender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otros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."</a:t>
            </a:r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912" y="3612833"/>
            <a:ext cx="7810976" cy="91380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6343293" y="3803213"/>
            <a:ext cx="7430214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"La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misma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ayuda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que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he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tenido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para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mí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que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la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puedan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tener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mis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compañeros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."</a:t>
            </a:r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912" y="4717018"/>
            <a:ext cx="7810976" cy="913805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6343293" y="4907399"/>
            <a:ext cx="7430214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"Un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trabajo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una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habitación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y un gato. Vivir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paz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."</a:t>
            </a:r>
          </a:p>
        </p:txBody>
      </p:sp>
      <p:sp>
        <p:nvSpPr>
          <p:cNvPr id="12" name="Text 5"/>
          <p:cNvSpPr/>
          <p:nvPr/>
        </p:nvSpPr>
        <p:spPr>
          <a:xfrm>
            <a:off x="6296039" y="6059210"/>
            <a:ext cx="7525345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b="1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Duermo</a:t>
            </a:r>
            <a:r>
              <a:rPr lang="en-US" sz="1600" b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sobre</a:t>
            </a:r>
            <a:r>
              <a:rPr lang="en-US" sz="1600" b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asfalto</a:t>
            </a:r>
            <a:r>
              <a:rPr lang="en-US" sz="1600" b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frío</a:t>
            </a:r>
            <a:r>
              <a:rPr lang="en-US" sz="1600" b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pero</a:t>
            </a:r>
            <a:r>
              <a:rPr lang="en-US" sz="1600" b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 mis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sueños</a:t>
            </a:r>
            <a:r>
              <a:rPr lang="en-US" sz="1600" b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siguen</a:t>
            </a:r>
            <a:r>
              <a:rPr lang="en-US" sz="1600" b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vivos</a:t>
            </a:r>
            <a:r>
              <a:rPr lang="en-US" sz="1600" b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. Y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en</a:t>
            </a:r>
            <a:r>
              <a:rPr lang="en-US" sz="1600" b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ellos</a:t>
            </a:r>
            <a:r>
              <a:rPr lang="en-US" sz="1600" b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yo</a:t>
            </a:r>
            <a:r>
              <a:rPr lang="en-US" sz="1600" b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 me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sostengo</a:t>
            </a:r>
            <a:r>
              <a:rPr lang="en-US" sz="1600" b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.</a:t>
            </a:r>
            <a:endParaRPr lang="en-US" sz="1600">
              <a:solidFill>
                <a:schemeClr val="tx2"/>
              </a:solidFill>
              <a:latin typeface="Roboto"/>
              <a:ea typeface="Roboto"/>
              <a:cs typeface="Arial"/>
            </a:endParaRPr>
          </a:p>
        </p:txBody>
      </p:sp>
      <p:sp>
        <p:nvSpPr>
          <p:cNvPr id="13" name="Shape 6"/>
          <p:cNvSpPr/>
          <p:nvPr/>
        </p:nvSpPr>
        <p:spPr>
          <a:xfrm>
            <a:off x="6152912" y="5845016"/>
            <a:ext cx="22860" cy="732949"/>
          </a:xfrm>
          <a:prstGeom prst="rect">
            <a:avLst/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4" name="Text 7"/>
          <p:cNvSpPr/>
          <p:nvPr/>
        </p:nvSpPr>
        <p:spPr>
          <a:xfrm>
            <a:off x="6152912" y="6792158"/>
            <a:ext cx="7264711" cy="913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b="1">
                <a:solidFill>
                  <a:srgbClr val="C00000"/>
                </a:solidFill>
                <a:latin typeface="Roboto"/>
                <a:ea typeface="Roboto"/>
                <a:cs typeface="Arial"/>
              </a:rPr>
              <a:t>Para. </a:t>
            </a:r>
            <a:r>
              <a:rPr lang="en-US" sz="1600" b="1" err="1">
                <a:solidFill>
                  <a:srgbClr val="C00000"/>
                </a:solidFill>
                <a:latin typeface="Roboto"/>
                <a:ea typeface="Roboto"/>
                <a:cs typeface="Arial"/>
              </a:rPr>
              <a:t>Acércate</a:t>
            </a:r>
            <a:r>
              <a:rPr lang="en-US" sz="1600" b="1">
                <a:solidFill>
                  <a:srgbClr val="C00000"/>
                </a:solidFill>
                <a:latin typeface="Roboto"/>
                <a:ea typeface="Roboto"/>
                <a:cs typeface="Arial"/>
              </a:rPr>
              <a:t>. </a:t>
            </a:r>
            <a:r>
              <a:rPr lang="en-US" sz="1600" b="1" err="1">
                <a:solidFill>
                  <a:srgbClr val="C00000"/>
                </a:solidFill>
                <a:latin typeface="Roboto"/>
                <a:ea typeface="Roboto"/>
                <a:cs typeface="Arial"/>
              </a:rPr>
              <a:t>Actúa</a:t>
            </a:r>
            <a:r>
              <a:rPr lang="en-US" sz="1600" b="1">
                <a:solidFill>
                  <a:srgbClr val="C00000"/>
                </a:solidFill>
                <a:latin typeface="Roboto"/>
                <a:ea typeface="Roboto"/>
                <a:cs typeface="Arial"/>
              </a:rPr>
              <a:t>.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Porque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nadie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puede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hacer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este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camino solo.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Necesitamos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la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complicidad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otros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corazones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la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calidez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una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comunidad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que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se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implique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que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se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deje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afectar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que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sepa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acompañar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</a:t>
            </a:r>
          </a:p>
        </p:txBody>
      </p:sp>
      <p:pic>
        <p:nvPicPr>
          <p:cNvPr id="15" name="Imagen 14" descr="Imagen que contiene interior, tabla, edificio, hecho de madera&#10;&#10;Descripción generada automáticamente">
            <a:extLst>
              <a:ext uri="{FF2B5EF4-FFF2-40B4-BE49-F238E27FC236}">
                <a16:creationId xmlns:a16="http://schemas.microsoft.com/office/drawing/2014/main" id="{2D1E4F3A-0F3F-856D-81B3-9D82AEF8EF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43" t="3552" r="5739" b="3552"/>
          <a:stretch>
            <a:fillRect/>
          </a:stretch>
        </p:blipFill>
        <p:spPr>
          <a:xfrm>
            <a:off x="-795646" y="0"/>
            <a:ext cx="6378466" cy="82389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39F5440-F27B-7ED8-0C9A-493B281DD644}"/>
              </a:ext>
            </a:extLst>
          </p:cNvPr>
          <p:cNvSpPr/>
          <p:nvPr/>
        </p:nvSpPr>
        <p:spPr>
          <a:xfrm>
            <a:off x="959227" y="1470050"/>
            <a:ext cx="12711946" cy="1454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600" b="1" dirty="0">
                <a:solidFill>
                  <a:srgbClr val="C00000"/>
                </a:solidFill>
                <a:latin typeface="Roboto"/>
                <a:ea typeface="Raleway" pitchFamily="34" charset="-122"/>
                <a:cs typeface="Aharoni"/>
              </a:rPr>
              <a:t>HERRAMIENTAS </a:t>
            </a:r>
          </a:p>
          <a:p>
            <a:r>
              <a:rPr lang="en-US" sz="3600" b="1" dirty="0">
                <a:solidFill>
                  <a:srgbClr val="C00000"/>
                </a:solidFill>
                <a:latin typeface="Raleway"/>
                <a:ea typeface="Roboto"/>
                <a:cs typeface="Aharoni"/>
              </a:rPr>
              <a:t>PARA </a:t>
            </a:r>
            <a:r>
              <a:rPr lang="en-US" sz="3600" b="1" dirty="0">
                <a:solidFill>
                  <a:srgbClr val="C00000"/>
                </a:solidFill>
                <a:latin typeface="Roboto"/>
                <a:ea typeface="Roboto"/>
                <a:cs typeface="Aharoni"/>
              </a:rPr>
              <a:t>LA SENSIBILIZACIÓN</a:t>
            </a:r>
            <a:endParaRPr lang="en-US" sz="3600" b="1" dirty="0">
              <a:solidFill>
                <a:srgbClr val="C00000"/>
              </a:solidFill>
              <a:latin typeface="Raleway" pitchFamily="34" charset="-122"/>
              <a:ea typeface="Roboto"/>
              <a:cs typeface="Aharoni"/>
            </a:endParaRPr>
          </a:p>
        </p:txBody>
      </p:sp>
      <p:pic>
        <p:nvPicPr>
          <p:cNvPr id="4" name="Imagen 3" descr="Imagen que contiene persona, exterior, firmar, hombre&#10;&#10;Descripción generada automáticamente">
            <a:extLst>
              <a:ext uri="{FF2B5EF4-FFF2-40B4-BE49-F238E27FC236}">
                <a16:creationId xmlns:a16="http://schemas.microsoft.com/office/drawing/2014/main" id="{2F0CC0E5-35C8-136F-3476-77CEB8051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29" b="13295"/>
          <a:stretch/>
        </p:blipFill>
        <p:spPr>
          <a:xfrm>
            <a:off x="0" y="3323492"/>
            <a:ext cx="14630400" cy="372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07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>
            <a:extLst>
              <a:ext uri="{FF2B5EF4-FFF2-40B4-BE49-F238E27FC236}">
                <a16:creationId xmlns:a16="http://schemas.microsoft.com/office/drawing/2014/main" id="{54953BDB-8C96-3760-A412-92B7D8E4862C}"/>
              </a:ext>
            </a:extLst>
          </p:cNvPr>
          <p:cNvSpPr/>
          <p:nvPr/>
        </p:nvSpPr>
        <p:spPr>
          <a:xfrm>
            <a:off x="794069" y="565487"/>
            <a:ext cx="433983" cy="433983"/>
          </a:xfrm>
          <a:prstGeom prst="roundRect">
            <a:avLst>
              <a:gd name="adj" fmla="val 21067843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>
              <a:solidFill>
                <a:srgbClr val="C00000"/>
              </a:solidFill>
            </a:endParaRPr>
          </a:p>
        </p:txBody>
      </p:sp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3A844A0D-4BB9-88A4-580C-52DC0B3C0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369" y="660380"/>
            <a:ext cx="195263" cy="244078"/>
          </a:xfrm>
          <a:prstGeom prst="rect">
            <a:avLst/>
          </a:prstGeom>
        </p:spPr>
      </p:pic>
      <p:sp>
        <p:nvSpPr>
          <p:cNvPr id="4" name="Text 4">
            <a:extLst>
              <a:ext uri="{FF2B5EF4-FFF2-40B4-BE49-F238E27FC236}">
                <a16:creationId xmlns:a16="http://schemas.microsoft.com/office/drawing/2014/main" id="{8FD5C597-9630-6AA6-D436-420CFA5B3400}"/>
              </a:ext>
            </a:extLst>
          </p:cNvPr>
          <p:cNvSpPr/>
          <p:nvPr/>
        </p:nvSpPr>
        <p:spPr>
          <a:xfrm>
            <a:off x="794069" y="1144131"/>
            <a:ext cx="1808202" cy="225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b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Cartel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Informativo</a:t>
            </a:r>
            <a:endParaRPr lang="en-US" sz="1600" b="1">
              <a:solidFill>
                <a:schemeClr val="tx2"/>
              </a:solidFill>
              <a:latin typeface="Roboto"/>
              <a:cs typeface="Arial"/>
            </a:endParaRPr>
          </a:p>
        </p:txBody>
      </p:sp>
      <p:sp>
        <p:nvSpPr>
          <p:cNvPr id="5" name="Text 5">
            <a:extLst>
              <a:ext uri="{FF2B5EF4-FFF2-40B4-BE49-F238E27FC236}">
                <a16:creationId xmlns:a16="http://schemas.microsoft.com/office/drawing/2014/main" id="{AD8B9191-68C1-289E-9F98-8D507E8404B4}"/>
              </a:ext>
            </a:extLst>
          </p:cNvPr>
          <p:cNvSpPr/>
          <p:nvPr/>
        </p:nvSpPr>
        <p:spPr>
          <a:xfrm>
            <a:off x="794070" y="1456908"/>
            <a:ext cx="5771618" cy="439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Disponibles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cuatro lenguas y dos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tamaños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(48x68 y 38x28).</a:t>
            </a:r>
          </a:p>
        </p:txBody>
      </p:sp>
      <p:sp>
        <p:nvSpPr>
          <p:cNvPr id="6" name="Shape 7">
            <a:extLst>
              <a:ext uri="{FF2B5EF4-FFF2-40B4-BE49-F238E27FC236}">
                <a16:creationId xmlns:a16="http://schemas.microsoft.com/office/drawing/2014/main" id="{2087B382-5977-040A-7908-F39CF9B2677C}"/>
              </a:ext>
            </a:extLst>
          </p:cNvPr>
          <p:cNvSpPr/>
          <p:nvPr/>
        </p:nvSpPr>
        <p:spPr>
          <a:xfrm>
            <a:off x="794069" y="2137589"/>
            <a:ext cx="433983" cy="433983"/>
          </a:xfrm>
          <a:prstGeom prst="roundRect">
            <a:avLst>
              <a:gd name="adj" fmla="val 21067843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>
              <a:solidFill>
                <a:srgbClr val="C00000"/>
              </a:solidFill>
            </a:endParaRPr>
          </a:p>
        </p:txBody>
      </p:sp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8BDFBC9A-0336-5155-D687-0F1366434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69" y="2232481"/>
            <a:ext cx="195263" cy="244078"/>
          </a:xfrm>
          <a:prstGeom prst="rect">
            <a:avLst/>
          </a:prstGeom>
        </p:spPr>
      </p:pic>
      <p:sp>
        <p:nvSpPr>
          <p:cNvPr id="8" name="Text 8">
            <a:extLst>
              <a:ext uri="{FF2B5EF4-FFF2-40B4-BE49-F238E27FC236}">
                <a16:creationId xmlns:a16="http://schemas.microsoft.com/office/drawing/2014/main" id="{687E4097-00B7-2400-403B-CF30511BF117}"/>
              </a:ext>
            </a:extLst>
          </p:cNvPr>
          <p:cNvSpPr/>
          <p:nvPr/>
        </p:nvSpPr>
        <p:spPr>
          <a:xfrm>
            <a:off x="794069" y="2728107"/>
            <a:ext cx="2309939" cy="214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b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Presentación PowerPoint</a:t>
            </a:r>
            <a:endParaRPr lang="en-US" sz="1400" b="1">
              <a:solidFill>
                <a:schemeClr val="tx2"/>
              </a:solidFill>
              <a:latin typeface="Raleway"/>
              <a:ea typeface="Roboto"/>
              <a:cs typeface="Arial"/>
            </a:endParaRPr>
          </a:p>
        </p:txBody>
      </p:sp>
      <p:sp>
        <p:nvSpPr>
          <p:cNvPr id="9" name="Text 9">
            <a:extLst>
              <a:ext uri="{FF2B5EF4-FFF2-40B4-BE49-F238E27FC236}">
                <a16:creationId xmlns:a16="http://schemas.microsoft.com/office/drawing/2014/main" id="{7E512154-1566-5E4B-F81D-2BE3F93B1792}"/>
              </a:ext>
            </a:extLst>
          </p:cNvPr>
          <p:cNvSpPr/>
          <p:nvPr/>
        </p:nvSpPr>
        <p:spPr>
          <a:xfrm>
            <a:off x="794069" y="3029010"/>
            <a:ext cx="5770494" cy="433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Formato visual para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ponencias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charlas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parroquias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</a:p>
          <a:p>
            <a:pPr marL="0" indent="0" algn="l">
              <a:buNone/>
            </a:pP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centros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educativos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que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facilita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la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transmisión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contenidos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</a:t>
            </a:r>
          </a:p>
        </p:txBody>
      </p:sp>
      <p:sp>
        <p:nvSpPr>
          <p:cNvPr id="10" name="Shape 11">
            <a:extLst>
              <a:ext uri="{FF2B5EF4-FFF2-40B4-BE49-F238E27FC236}">
                <a16:creationId xmlns:a16="http://schemas.microsoft.com/office/drawing/2014/main" id="{A9D233F9-4F01-2B4E-0306-D06A3A69D013}"/>
              </a:ext>
            </a:extLst>
          </p:cNvPr>
          <p:cNvSpPr/>
          <p:nvPr/>
        </p:nvSpPr>
        <p:spPr>
          <a:xfrm>
            <a:off x="794069" y="3709690"/>
            <a:ext cx="433983" cy="433983"/>
          </a:xfrm>
          <a:prstGeom prst="roundRect">
            <a:avLst>
              <a:gd name="adj" fmla="val 21067843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>
              <a:solidFill>
                <a:srgbClr val="C00000"/>
              </a:solidFill>
            </a:endParaRPr>
          </a:p>
        </p:txBody>
      </p:sp>
      <p:pic>
        <p:nvPicPr>
          <p:cNvPr id="11" name="Image 3" descr="preencoded.png">
            <a:extLst>
              <a:ext uri="{FF2B5EF4-FFF2-40B4-BE49-F238E27FC236}">
                <a16:creationId xmlns:a16="http://schemas.microsoft.com/office/drawing/2014/main" id="{FF2E7B9E-85D1-16F8-E835-D5E46B5AB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369" y="3804583"/>
            <a:ext cx="195263" cy="244078"/>
          </a:xfrm>
          <a:prstGeom prst="rect">
            <a:avLst/>
          </a:prstGeom>
        </p:spPr>
      </p:pic>
      <p:sp>
        <p:nvSpPr>
          <p:cNvPr id="12" name="Text 12">
            <a:extLst>
              <a:ext uri="{FF2B5EF4-FFF2-40B4-BE49-F238E27FC236}">
                <a16:creationId xmlns:a16="http://schemas.microsoft.com/office/drawing/2014/main" id="{D3BF78E7-08F1-2DDC-BBAE-C550282F444D}"/>
              </a:ext>
            </a:extLst>
          </p:cNvPr>
          <p:cNvSpPr/>
          <p:nvPr/>
        </p:nvSpPr>
        <p:spPr>
          <a:xfrm>
            <a:off x="794069" y="4288334"/>
            <a:ext cx="1808202" cy="225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b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Material Audiovisual</a:t>
            </a:r>
            <a:endParaRPr lang="en-US" sz="1600" b="1">
              <a:solidFill>
                <a:schemeClr val="tx2"/>
              </a:solidFill>
              <a:latin typeface="Roboto"/>
              <a:cs typeface="Arial"/>
            </a:endParaRPr>
          </a:p>
        </p:txBody>
      </p:sp>
      <p:sp>
        <p:nvSpPr>
          <p:cNvPr id="13" name="Text 13">
            <a:extLst>
              <a:ext uri="{FF2B5EF4-FFF2-40B4-BE49-F238E27FC236}">
                <a16:creationId xmlns:a16="http://schemas.microsoft.com/office/drawing/2014/main" id="{C01B696F-B530-91F5-8524-5DCDC41D31F0}"/>
              </a:ext>
            </a:extLst>
          </p:cNvPr>
          <p:cNvSpPr/>
          <p:nvPr/>
        </p:nvSpPr>
        <p:spPr>
          <a:xfrm>
            <a:off x="794069" y="4601111"/>
            <a:ext cx="7682151" cy="231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Vídeo</a:t>
            </a:r>
            <a:endParaRPr lang="en-US" sz="1600">
              <a:solidFill>
                <a:schemeClr val="tx2"/>
              </a:solidFill>
              <a:latin typeface="Roboto"/>
              <a:ea typeface="Roboto"/>
              <a:cs typeface="Arial"/>
            </a:endParaRPr>
          </a:p>
        </p:txBody>
      </p:sp>
      <p:sp>
        <p:nvSpPr>
          <p:cNvPr id="14" name="Shape 15">
            <a:extLst>
              <a:ext uri="{FF2B5EF4-FFF2-40B4-BE49-F238E27FC236}">
                <a16:creationId xmlns:a16="http://schemas.microsoft.com/office/drawing/2014/main" id="{E2447454-C95E-598C-6380-BFE46771D3C0}"/>
              </a:ext>
            </a:extLst>
          </p:cNvPr>
          <p:cNvSpPr/>
          <p:nvPr/>
        </p:nvSpPr>
        <p:spPr>
          <a:xfrm>
            <a:off x="794069" y="5281791"/>
            <a:ext cx="433983" cy="433983"/>
          </a:xfrm>
          <a:prstGeom prst="roundRect">
            <a:avLst>
              <a:gd name="adj" fmla="val 21067843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>
              <a:solidFill>
                <a:srgbClr val="C00000"/>
              </a:solidFill>
            </a:endParaRPr>
          </a:p>
        </p:txBody>
      </p:sp>
      <p:pic>
        <p:nvPicPr>
          <p:cNvPr id="15" name="Image 4" descr="preencoded.png">
            <a:extLst>
              <a:ext uri="{FF2B5EF4-FFF2-40B4-BE49-F238E27FC236}">
                <a16:creationId xmlns:a16="http://schemas.microsoft.com/office/drawing/2014/main" id="{A3640FD8-138F-FAF5-38D6-28A5B857F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369" y="5376684"/>
            <a:ext cx="195263" cy="244078"/>
          </a:xfrm>
          <a:prstGeom prst="rect">
            <a:avLst/>
          </a:prstGeom>
        </p:spPr>
      </p:pic>
      <p:sp>
        <p:nvSpPr>
          <p:cNvPr id="16" name="Text 16">
            <a:extLst>
              <a:ext uri="{FF2B5EF4-FFF2-40B4-BE49-F238E27FC236}">
                <a16:creationId xmlns:a16="http://schemas.microsoft.com/office/drawing/2014/main" id="{08CBBD12-2844-C6D8-9734-59F6A1FF61D8}"/>
              </a:ext>
            </a:extLst>
          </p:cNvPr>
          <p:cNvSpPr/>
          <p:nvPr/>
        </p:nvSpPr>
        <p:spPr>
          <a:xfrm>
            <a:off x="1388846" y="5382906"/>
            <a:ext cx="1808202" cy="225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b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Guía de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Campaña</a:t>
            </a:r>
            <a:endParaRPr lang="en-US" sz="1600" b="1" err="1">
              <a:solidFill>
                <a:schemeClr val="tx2"/>
              </a:solidFill>
              <a:latin typeface="Roboto"/>
              <a:cs typeface="Arial"/>
            </a:endParaRPr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6502F3C8-8176-29D2-3367-727C12B0AB47}"/>
              </a:ext>
            </a:extLst>
          </p:cNvPr>
          <p:cNvGrpSpPr/>
          <p:nvPr/>
        </p:nvGrpSpPr>
        <p:grpSpPr>
          <a:xfrm>
            <a:off x="7933294" y="653500"/>
            <a:ext cx="6294737" cy="1868422"/>
            <a:chOff x="737830" y="3886107"/>
            <a:chExt cx="6352342" cy="1868422"/>
          </a:xfrm>
        </p:grpSpPr>
        <p:sp>
          <p:nvSpPr>
            <p:cNvPr id="36" name="Text 1">
              <a:extLst>
                <a:ext uri="{FF2B5EF4-FFF2-40B4-BE49-F238E27FC236}">
                  <a16:creationId xmlns:a16="http://schemas.microsoft.com/office/drawing/2014/main" id="{240850EA-51EA-B947-2087-AE19AA1C93B5}"/>
                </a:ext>
              </a:extLst>
            </p:cNvPr>
            <p:cNvSpPr/>
            <p:nvPr/>
          </p:nvSpPr>
          <p:spPr>
            <a:xfrm>
              <a:off x="737830" y="3886107"/>
              <a:ext cx="4614029" cy="34587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1900" b="1">
                  <a:solidFill>
                    <a:srgbClr val="C00000"/>
                  </a:solidFill>
                  <a:latin typeface="Roboto"/>
                  <a:ea typeface="Raleway" pitchFamily="34" charset="-122"/>
                  <a:cs typeface="Arial"/>
                </a:rPr>
                <a:t>Materiales </a:t>
              </a:r>
              <a:r>
                <a:rPr lang="en-US" sz="1900" b="1" err="1">
                  <a:solidFill>
                    <a:srgbClr val="C00000"/>
                  </a:solidFill>
                  <a:latin typeface="Roboto"/>
                  <a:ea typeface="Raleway" pitchFamily="34" charset="-122"/>
                  <a:cs typeface="Arial"/>
                </a:rPr>
                <a:t>Litúrgicos</a:t>
              </a:r>
              <a:r>
                <a:rPr lang="en-US" sz="1900" b="1">
                  <a:solidFill>
                    <a:srgbClr val="C00000"/>
                  </a:solidFill>
                  <a:latin typeface="Roboto"/>
                  <a:ea typeface="Raleway" pitchFamily="34" charset="-122"/>
                  <a:cs typeface="Arial"/>
                </a:rPr>
                <a:t> y </a:t>
              </a:r>
              <a:r>
                <a:rPr lang="en-US" sz="1900" b="1" err="1">
                  <a:solidFill>
                    <a:srgbClr val="C00000"/>
                  </a:solidFill>
                  <a:latin typeface="Roboto"/>
                  <a:ea typeface="Raleway" pitchFamily="34" charset="-122"/>
                  <a:cs typeface="Arial"/>
                </a:rPr>
                <a:t>Comunitarios</a:t>
              </a:r>
              <a:endParaRPr lang="en-US" sz="1900" b="1" err="1">
                <a:solidFill>
                  <a:srgbClr val="C00000"/>
                </a:solidFill>
                <a:latin typeface="Roboto"/>
                <a:cs typeface="Arial"/>
              </a:endParaRPr>
            </a:p>
          </p:txBody>
        </p:sp>
        <p:sp>
          <p:nvSpPr>
            <p:cNvPr id="37" name="Text 2">
              <a:extLst>
                <a:ext uri="{FF2B5EF4-FFF2-40B4-BE49-F238E27FC236}">
                  <a16:creationId xmlns:a16="http://schemas.microsoft.com/office/drawing/2014/main" id="{1B274331-EBC9-357D-C72A-2DC7E828E0C9}"/>
                </a:ext>
              </a:extLst>
            </p:cNvPr>
            <p:cNvSpPr/>
            <p:nvPr/>
          </p:nvSpPr>
          <p:spPr>
            <a:xfrm>
              <a:off x="737830" y="4380786"/>
              <a:ext cx="6352342" cy="29503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300"/>
                </a:lnSpc>
                <a:buSzPct val="100000"/>
                <a:buChar char="•"/>
              </a:pP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Guión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litúrgico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 para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eucaristías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 del 26 de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octubre</a:t>
              </a:r>
              <a:endParaRPr lang="en-US" sz="1600">
                <a:solidFill>
                  <a:schemeClr val="tx2"/>
                </a:solidFill>
                <a:latin typeface="Roboto"/>
                <a:ea typeface="Roboto"/>
                <a:cs typeface="Arial"/>
              </a:endParaRPr>
            </a:p>
          </p:txBody>
        </p:sp>
        <p:sp>
          <p:nvSpPr>
            <p:cNvPr id="38" name="Text 3">
              <a:extLst>
                <a:ext uri="{FF2B5EF4-FFF2-40B4-BE49-F238E27FC236}">
                  <a16:creationId xmlns:a16="http://schemas.microsoft.com/office/drawing/2014/main" id="{20056595-573D-A6E0-066E-B8ABAD646D33}"/>
                </a:ext>
              </a:extLst>
            </p:cNvPr>
            <p:cNvSpPr/>
            <p:nvPr/>
          </p:nvSpPr>
          <p:spPr>
            <a:xfrm>
              <a:off x="737830" y="4740354"/>
              <a:ext cx="6352342" cy="29503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300"/>
                </a:lnSpc>
                <a:buSzPct val="100000"/>
                <a:buChar char="•"/>
              </a:pP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Homilía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 de la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misa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 del Peregrino del Camino</a:t>
              </a:r>
            </a:p>
          </p:txBody>
        </p:sp>
        <p:sp>
          <p:nvSpPr>
            <p:cNvPr id="39" name="Text 4">
              <a:extLst>
                <a:ext uri="{FF2B5EF4-FFF2-40B4-BE49-F238E27FC236}">
                  <a16:creationId xmlns:a16="http://schemas.microsoft.com/office/drawing/2014/main" id="{18837F0C-DBA1-F86C-DCC4-22FBF30AAAC9}"/>
                </a:ext>
              </a:extLst>
            </p:cNvPr>
            <p:cNvSpPr/>
            <p:nvPr/>
          </p:nvSpPr>
          <p:spPr>
            <a:xfrm>
              <a:off x="737830" y="5099923"/>
              <a:ext cx="6352342" cy="29503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300"/>
                </a:lnSpc>
                <a:buSzPct val="100000"/>
                <a:buChar char="•"/>
              </a:pP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Cuña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 de radio para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difusión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mediática</a:t>
              </a:r>
              <a:endParaRPr lang="en-US" sz="1600">
                <a:solidFill>
                  <a:schemeClr val="tx2"/>
                </a:solidFill>
                <a:latin typeface="Roboto"/>
                <a:ea typeface="Roboto"/>
                <a:cs typeface="Arial"/>
              </a:endParaRPr>
            </a:p>
          </p:txBody>
        </p:sp>
        <p:sp>
          <p:nvSpPr>
            <p:cNvPr id="40" name="Text 5">
              <a:extLst>
                <a:ext uri="{FF2B5EF4-FFF2-40B4-BE49-F238E27FC236}">
                  <a16:creationId xmlns:a16="http://schemas.microsoft.com/office/drawing/2014/main" id="{54CB92C9-0DA5-2F1C-B98F-BC3BDA3041BB}"/>
                </a:ext>
              </a:extLst>
            </p:cNvPr>
            <p:cNvSpPr/>
            <p:nvPr/>
          </p:nvSpPr>
          <p:spPr>
            <a:xfrm>
              <a:off x="737830" y="5459492"/>
              <a:ext cx="6352342" cy="29503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300"/>
                </a:lnSpc>
                <a:buSzPct val="100000"/>
                <a:buChar char="•"/>
              </a:pP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Dinámica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 y taller adaptable a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diferentes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grupos</a:t>
              </a:r>
              <a:endParaRPr lang="en-US" sz="1600">
                <a:solidFill>
                  <a:schemeClr val="tx2"/>
                </a:solidFill>
                <a:latin typeface="Roboto"/>
                <a:ea typeface="Roboto"/>
                <a:cs typeface="Arial"/>
              </a:endParaRPr>
            </a:p>
          </p:txBody>
        </p:sp>
      </p:grpSp>
      <p:sp>
        <p:nvSpPr>
          <p:cNvPr id="42" name="Text 6">
            <a:extLst>
              <a:ext uri="{FF2B5EF4-FFF2-40B4-BE49-F238E27FC236}">
                <a16:creationId xmlns:a16="http://schemas.microsoft.com/office/drawing/2014/main" id="{E7BB2C78-BC0C-40C5-5E5E-544DE7EB2607}"/>
              </a:ext>
            </a:extLst>
          </p:cNvPr>
          <p:cNvSpPr/>
          <p:nvPr/>
        </p:nvSpPr>
        <p:spPr>
          <a:xfrm>
            <a:off x="7875689" y="2942213"/>
            <a:ext cx="4074438" cy="345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900" b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Herramientas de </a:t>
            </a:r>
            <a:r>
              <a:rPr lang="en-US" sz="1900" b="1" err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Sensibilización</a:t>
            </a:r>
            <a:endParaRPr lang="en-US" sz="1900" b="1" err="1">
              <a:solidFill>
                <a:srgbClr val="C00000"/>
              </a:solidFill>
              <a:latin typeface="Roboto"/>
              <a:cs typeface="Arial"/>
            </a:endParaRPr>
          </a:p>
        </p:txBody>
      </p:sp>
      <p:sp>
        <p:nvSpPr>
          <p:cNvPr id="43" name="Text 7">
            <a:extLst>
              <a:ext uri="{FF2B5EF4-FFF2-40B4-BE49-F238E27FC236}">
                <a16:creationId xmlns:a16="http://schemas.microsoft.com/office/drawing/2014/main" id="{94CC52C1-505F-8152-11EF-65DC7DE62D94}"/>
              </a:ext>
            </a:extLst>
          </p:cNvPr>
          <p:cNvSpPr/>
          <p:nvPr/>
        </p:nvSpPr>
        <p:spPr>
          <a:xfrm>
            <a:off x="7883438" y="3278789"/>
            <a:ext cx="6352342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Folleto-tríptico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cuatro lenguas con ideas clave</a:t>
            </a:r>
          </a:p>
        </p:txBody>
      </p:sp>
      <p:sp>
        <p:nvSpPr>
          <p:cNvPr id="44" name="Text 8">
            <a:extLst>
              <a:ext uri="{FF2B5EF4-FFF2-40B4-BE49-F238E27FC236}">
                <a16:creationId xmlns:a16="http://schemas.microsoft.com/office/drawing/2014/main" id="{31B0DAF4-ECD7-A1E8-C3AD-814C127E2289}"/>
              </a:ext>
            </a:extLst>
          </p:cNvPr>
          <p:cNvSpPr/>
          <p:nvPr/>
        </p:nvSpPr>
        <p:spPr>
          <a:xfrm>
            <a:off x="7883438" y="3638357"/>
            <a:ext cx="6352342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Folleto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"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Cómo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huir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los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prejuicios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"</a:t>
            </a:r>
          </a:p>
        </p:txBody>
      </p:sp>
      <p:sp>
        <p:nvSpPr>
          <p:cNvPr id="45" name="Text 9">
            <a:extLst>
              <a:ext uri="{FF2B5EF4-FFF2-40B4-BE49-F238E27FC236}">
                <a16:creationId xmlns:a16="http://schemas.microsoft.com/office/drawing/2014/main" id="{17AEFA4F-493E-1A1B-27C7-DAD82BAA6E20}"/>
              </a:ext>
            </a:extLst>
          </p:cNvPr>
          <p:cNvSpPr/>
          <p:nvPr/>
        </p:nvSpPr>
        <p:spPr>
          <a:xfrm>
            <a:off x="7883438" y="3997926"/>
            <a:ext cx="6352342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Manifiesto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escrito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por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personas sin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hogar</a:t>
            </a:r>
            <a:endParaRPr lang="en-US" sz="1600">
              <a:solidFill>
                <a:schemeClr val="tx2"/>
              </a:solidFill>
              <a:latin typeface="Roboto"/>
              <a:ea typeface="Roboto"/>
              <a:cs typeface="Arial"/>
            </a:endParaRPr>
          </a:p>
        </p:txBody>
      </p:sp>
      <p:sp>
        <p:nvSpPr>
          <p:cNvPr id="46" name="Text 10">
            <a:extLst>
              <a:ext uri="{FF2B5EF4-FFF2-40B4-BE49-F238E27FC236}">
                <a16:creationId xmlns:a16="http://schemas.microsoft.com/office/drawing/2014/main" id="{D556C267-E7C8-38ED-5B6E-221FF9EB76DE}"/>
              </a:ext>
            </a:extLst>
          </p:cNvPr>
          <p:cNvSpPr/>
          <p:nvPr/>
        </p:nvSpPr>
        <p:spPr>
          <a:xfrm>
            <a:off x="7883438" y="4357495"/>
            <a:ext cx="6352342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Recopilación</a:t>
            </a:r>
            <a:r>
              <a:rPr lang="en-US" sz="1600" dirty="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</a:t>
            </a:r>
            <a:r>
              <a:rPr lang="en-US" sz="1600" dirty="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artículos</a:t>
            </a:r>
            <a:r>
              <a:rPr lang="en-US" sz="1600" dirty="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sobre</a:t>
            </a:r>
            <a:r>
              <a:rPr lang="en-US" sz="1600" dirty="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el</a:t>
            </a:r>
            <a:r>
              <a:rPr lang="en-US" sz="1600" dirty="0">
                <a:solidFill>
                  <a:schemeClr val="tx2"/>
                </a:solidFill>
                <a:latin typeface="Roboto"/>
                <a:ea typeface="Roboto"/>
                <a:cs typeface="Arial"/>
              </a:rPr>
              <a:t> Camino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dirty="0">
              <a:solidFill>
                <a:schemeClr val="tx2"/>
              </a:solidFill>
              <a:latin typeface="Roboto"/>
              <a:ea typeface="Roboto"/>
              <a:cs typeface="Arial"/>
            </a:endParaRPr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id="{CB120EFF-F50A-8ECE-0CFF-D2DD1D07C605}"/>
              </a:ext>
            </a:extLst>
          </p:cNvPr>
          <p:cNvGrpSpPr/>
          <p:nvPr/>
        </p:nvGrpSpPr>
        <p:grpSpPr>
          <a:xfrm>
            <a:off x="302259" y="6231077"/>
            <a:ext cx="12931603" cy="1566262"/>
            <a:chOff x="206412" y="7544157"/>
            <a:chExt cx="13486652" cy="1698546"/>
          </a:xfrm>
        </p:grpSpPr>
        <p:sp>
          <p:nvSpPr>
            <p:cNvPr id="47" name="Shape 11">
              <a:extLst>
                <a:ext uri="{FF2B5EF4-FFF2-40B4-BE49-F238E27FC236}">
                  <a16:creationId xmlns:a16="http://schemas.microsoft.com/office/drawing/2014/main" id="{3623E875-F8B2-737E-0F6F-BA57F9E54CCE}"/>
                </a:ext>
              </a:extLst>
            </p:cNvPr>
            <p:cNvSpPr/>
            <p:nvPr/>
          </p:nvSpPr>
          <p:spPr>
            <a:xfrm>
              <a:off x="253469" y="7544157"/>
              <a:ext cx="6485096" cy="1698546"/>
            </a:xfrm>
            <a:prstGeom prst="roundRect">
              <a:avLst>
                <a:gd name="adj" fmla="val 6460"/>
              </a:avLst>
            </a:prstGeom>
            <a:solidFill>
              <a:srgbClr val="FFFFFF">
                <a:alpha val="95000"/>
              </a:srgbClr>
            </a:solidFill>
            <a:ln w="22860">
              <a:solidFill>
                <a:srgbClr val="E1B6B6"/>
              </a:solidFill>
              <a:prstDash val="soli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8" name="Shape 12">
              <a:extLst>
                <a:ext uri="{FF2B5EF4-FFF2-40B4-BE49-F238E27FC236}">
                  <a16:creationId xmlns:a16="http://schemas.microsoft.com/office/drawing/2014/main" id="{1E450E2A-A838-2398-E83A-4512BFFBB889}"/>
                </a:ext>
              </a:extLst>
            </p:cNvPr>
            <p:cNvSpPr/>
            <p:nvPr/>
          </p:nvSpPr>
          <p:spPr>
            <a:xfrm>
              <a:off x="206412" y="7544157"/>
              <a:ext cx="91440" cy="1698546"/>
            </a:xfrm>
            <a:prstGeom prst="roundRect">
              <a:avLst>
                <a:gd name="adj" fmla="val 84730"/>
              </a:avLst>
            </a:prstGeom>
            <a:solidFill>
              <a:srgbClr val="EC2929"/>
            </a:solidFill>
            <a:ln/>
          </p:spPr>
          <p:txBody>
            <a:bodyPr/>
            <a:lstStyle/>
            <a:p>
              <a:endParaRPr lang="es-ES">
                <a:solidFill>
                  <a:srgbClr val="C00000"/>
                </a:solidFill>
              </a:endParaRPr>
            </a:p>
          </p:txBody>
        </p:sp>
        <p:sp>
          <p:nvSpPr>
            <p:cNvPr id="49" name="Text 13">
              <a:extLst>
                <a:ext uri="{FF2B5EF4-FFF2-40B4-BE49-F238E27FC236}">
                  <a16:creationId xmlns:a16="http://schemas.microsoft.com/office/drawing/2014/main" id="{3F3EC109-07D7-0E44-E9F4-3F4C7A6C264B}"/>
                </a:ext>
              </a:extLst>
            </p:cNvPr>
            <p:cNvSpPr/>
            <p:nvPr/>
          </p:nvSpPr>
          <p:spPr>
            <a:xfrm>
              <a:off x="814193" y="7751444"/>
              <a:ext cx="3018711" cy="28825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250"/>
                </a:lnSpc>
                <a:buNone/>
              </a:pPr>
              <a:r>
                <a:rPr lang="en-US" sz="1800" b="1" err="1">
                  <a:solidFill>
                    <a:schemeClr val="tx2"/>
                  </a:solidFill>
                  <a:latin typeface="Roboto"/>
                  <a:ea typeface="Raleway" pitchFamily="34" charset="-122"/>
                  <a:cs typeface="Arial"/>
                </a:rPr>
                <a:t>Acto</a:t>
              </a:r>
              <a:r>
                <a:rPr lang="en-US" sz="1800" b="1">
                  <a:solidFill>
                    <a:schemeClr val="tx2"/>
                  </a:solidFill>
                  <a:latin typeface="Roboto"/>
                  <a:ea typeface="Raleway" pitchFamily="34" charset="-122"/>
                  <a:cs typeface="Arial"/>
                </a:rPr>
                <a:t> a pie de </a:t>
              </a:r>
              <a:r>
                <a:rPr lang="en-US" sz="1800" b="1" err="1">
                  <a:solidFill>
                    <a:schemeClr val="tx2"/>
                  </a:solidFill>
                  <a:latin typeface="Roboto"/>
                  <a:ea typeface="Raleway" pitchFamily="34" charset="-122"/>
                  <a:cs typeface="Arial"/>
                </a:rPr>
                <a:t>calle</a:t>
              </a:r>
              <a:endParaRPr lang="en-US" sz="1800" b="1">
                <a:solidFill>
                  <a:schemeClr val="tx2"/>
                </a:solidFill>
                <a:latin typeface="Raleway"/>
                <a:ea typeface="Roboto"/>
                <a:cs typeface="Arial"/>
              </a:endParaRPr>
            </a:p>
          </p:txBody>
        </p:sp>
        <p:sp>
          <p:nvSpPr>
            <p:cNvPr id="50" name="Text 14">
              <a:extLst>
                <a:ext uri="{FF2B5EF4-FFF2-40B4-BE49-F238E27FC236}">
                  <a16:creationId xmlns:a16="http://schemas.microsoft.com/office/drawing/2014/main" id="{EF6E6588-E8C1-CBFD-C25A-8C3BDC51193C}"/>
                </a:ext>
              </a:extLst>
            </p:cNvPr>
            <p:cNvSpPr/>
            <p:nvPr/>
          </p:nvSpPr>
          <p:spPr>
            <a:xfrm>
              <a:off x="831853" y="8150304"/>
              <a:ext cx="5436818" cy="88511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300"/>
                </a:lnSpc>
                <a:buNone/>
              </a:pP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Acción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conjunta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 con las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entidades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 FACIAM</a:t>
              </a:r>
            </a:p>
            <a:p>
              <a:pPr>
                <a:lnSpc>
                  <a:spcPts val="2300"/>
                </a:lnSpc>
              </a:pPr>
              <a:endParaRPr lang="en-US" sz="1600">
                <a:solidFill>
                  <a:schemeClr val="tx2"/>
                </a:solidFill>
                <a:latin typeface="Roboto"/>
                <a:ea typeface="Roboto"/>
                <a:cs typeface="Arial"/>
              </a:endParaRPr>
            </a:p>
            <a:p>
              <a:pPr>
                <a:lnSpc>
                  <a:spcPts val="2300"/>
                </a:lnSpc>
              </a:pPr>
              <a:r>
                <a:rPr lang="en-US" sz="1600" b="1">
                  <a:solidFill>
                    <a:srgbClr val="C00000"/>
                  </a:solidFill>
                  <a:latin typeface="Roboto"/>
                  <a:ea typeface="Roboto"/>
                  <a:cs typeface="Arial"/>
                </a:rPr>
                <a:t>Jueves, 23 de octubre, marcha de Callao a Príncipe Pío </a:t>
              </a:r>
            </a:p>
          </p:txBody>
        </p:sp>
        <p:sp>
          <p:nvSpPr>
            <p:cNvPr id="51" name="Shape 15">
              <a:extLst>
                <a:ext uri="{FF2B5EF4-FFF2-40B4-BE49-F238E27FC236}">
                  <a16:creationId xmlns:a16="http://schemas.microsoft.com/office/drawing/2014/main" id="{427E434F-FBDF-D90E-4E8E-6F45951B47D9}"/>
                </a:ext>
              </a:extLst>
            </p:cNvPr>
            <p:cNvSpPr/>
            <p:nvPr/>
          </p:nvSpPr>
          <p:spPr>
            <a:xfrm>
              <a:off x="7207849" y="7544157"/>
              <a:ext cx="6485215" cy="1698546"/>
            </a:xfrm>
            <a:prstGeom prst="roundRect">
              <a:avLst>
                <a:gd name="adj" fmla="val 6460"/>
              </a:avLst>
            </a:prstGeom>
            <a:solidFill>
              <a:srgbClr val="FFFFFF">
                <a:alpha val="95000"/>
              </a:srgbClr>
            </a:solidFill>
            <a:ln w="22860">
              <a:solidFill>
                <a:srgbClr val="E1B6B6"/>
              </a:solidFill>
              <a:prstDash val="soli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2" name="Shape 16">
              <a:extLst>
                <a:ext uri="{FF2B5EF4-FFF2-40B4-BE49-F238E27FC236}">
                  <a16:creationId xmlns:a16="http://schemas.microsoft.com/office/drawing/2014/main" id="{C82C40CB-4C7A-A165-468F-F084963689D5}"/>
                </a:ext>
              </a:extLst>
            </p:cNvPr>
            <p:cNvSpPr/>
            <p:nvPr/>
          </p:nvSpPr>
          <p:spPr>
            <a:xfrm>
              <a:off x="7184989" y="7544157"/>
              <a:ext cx="91440" cy="1698546"/>
            </a:xfrm>
            <a:prstGeom prst="roundRect">
              <a:avLst>
                <a:gd name="adj" fmla="val 84730"/>
              </a:avLst>
            </a:prstGeom>
            <a:solidFill>
              <a:srgbClr val="EC2929"/>
            </a:solidFill>
            <a:ln/>
          </p:spPr>
          <p:txBody>
            <a:bodyPr/>
            <a:lstStyle/>
            <a:p>
              <a:endParaRPr lang="es-ES">
                <a:solidFill>
                  <a:srgbClr val="C00000"/>
                </a:solidFill>
              </a:endParaRPr>
            </a:p>
          </p:txBody>
        </p:sp>
        <p:sp>
          <p:nvSpPr>
            <p:cNvPr id="53" name="Text 17">
              <a:extLst>
                <a:ext uri="{FF2B5EF4-FFF2-40B4-BE49-F238E27FC236}">
                  <a16:creationId xmlns:a16="http://schemas.microsoft.com/office/drawing/2014/main" id="{35B4361E-FBD6-8B41-C7BA-51166435E624}"/>
                </a:ext>
              </a:extLst>
            </p:cNvPr>
            <p:cNvSpPr/>
            <p:nvPr/>
          </p:nvSpPr>
          <p:spPr>
            <a:xfrm>
              <a:off x="7520871" y="7699932"/>
              <a:ext cx="2824457" cy="33976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250"/>
                </a:lnSpc>
                <a:buNone/>
              </a:pPr>
              <a:r>
                <a:rPr lang="en-US" sz="1800" b="1">
                  <a:solidFill>
                    <a:schemeClr val="tx2"/>
                  </a:solidFill>
                  <a:latin typeface="Roboto"/>
                  <a:ea typeface="Raleway" pitchFamily="34" charset="-122"/>
                  <a:cs typeface="Arial"/>
                </a:rPr>
                <a:t>Merchandising </a:t>
              </a:r>
              <a:r>
                <a:rPr lang="en-US" sz="1800" b="1" err="1">
                  <a:solidFill>
                    <a:schemeClr val="tx2"/>
                  </a:solidFill>
                  <a:latin typeface="Roboto"/>
                  <a:ea typeface="Raleway" pitchFamily="34" charset="-122"/>
                  <a:cs typeface="Arial"/>
                </a:rPr>
                <a:t>Solidario</a:t>
              </a:r>
              <a:endParaRPr lang="en-US" sz="1800" b="1" err="1">
                <a:solidFill>
                  <a:schemeClr val="tx2"/>
                </a:solidFill>
                <a:latin typeface="Roboto"/>
                <a:cs typeface="Arial"/>
              </a:endParaRPr>
            </a:p>
          </p:txBody>
        </p:sp>
        <p:sp>
          <p:nvSpPr>
            <p:cNvPr id="54" name="Text 18">
              <a:extLst>
                <a:ext uri="{FF2B5EF4-FFF2-40B4-BE49-F238E27FC236}">
                  <a16:creationId xmlns:a16="http://schemas.microsoft.com/office/drawing/2014/main" id="{1F96B279-1D95-EFE0-F58C-B8619E7CBFDF}"/>
                </a:ext>
              </a:extLst>
            </p:cNvPr>
            <p:cNvSpPr/>
            <p:nvPr/>
          </p:nvSpPr>
          <p:spPr>
            <a:xfrm>
              <a:off x="7483717" y="8150304"/>
              <a:ext cx="6002060" cy="59007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300"/>
                </a:lnSpc>
                <a:buNone/>
              </a:pP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Camisetas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,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bolsas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 de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tela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,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pegatinas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 con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el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lema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 "Nadie sin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hogar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" para mayor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difusión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 y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uso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en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acciones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 de </a:t>
              </a:r>
              <a:r>
                <a:rPr lang="en-US" sz="1600" err="1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calle</a:t>
              </a:r>
              <a:r>
                <a:rPr lang="en-US" sz="1600">
                  <a:solidFill>
                    <a:schemeClr val="tx2"/>
                  </a:solidFill>
                  <a:latin typeface="Roboto"/>
                  <a:ea typeface="Roboto"/>
                  <a:cs typeface="Arial"/>
                </a:rPr>
                <a:t>.</a:t>
              </a:r>
            </a:p>
          </p:txBody>
        </p:sp>
      </p:grpSp>
      <p:sp>
        <p:nvSpPr>
          <p:cNvPr id="17" name="Text 10">
            <a:extLst>
              <a:ext uri="{FF2B5EF4-FFF2-40B4-BE49-F238E27FC236}">
                <a16:creationId xmlns:a16="http://schemas.microsoft.com/office/drawing/2014/main" id="{56634EC6-94D7-E0C6-77B4-E084E471CDCE}"/>
              </a:ext>
            </a:extLst>
          </p:cNvPr>
          <p:cNvSpPr/>
          <p:nvPr/>
        </p:nvSpPr>
        <p:spPr>
          <a:xfrm>
            <a:off x="7883438" y="4797762"/>
            <a:ext cx="6352342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600" b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RUEDA DE PRENSA, JUEVES 23 DE OCTUBRE A LAS 10am</a:t>
            </a:r>
          </a:p>
        </p:txBody>
      </p:sp>
      <p:sp>
        <p:nvSpPr>
          <p:cNvPr id="18" name="Text 10">
            <a:extLst>
              <a:ext uri="{FF2B5EF4-FFF2-40B4-BE49-F238E27FC236}">
                <a16:creationId xmlns:a16="http://schemas.microsoft.com/office/drawing/2014/main" id="{1A2AA2E8-94F4-8181-F6F3-0771C8ED6E51}"/>
              </a:ext>
            </a:extLst>
          </p:cNvPr>
          <p:cNvSpPr/>
          <p:nvPr/>
        </p:nvSpPr>
        <p:spPr>
          <a:xfrm>
            <a:off x="7883437" y="5182772"/>
            <a:ext cx="6352342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600" b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COMPROMISO SOLIDARIO</a:t>
            </a:r>
          </a:p>
        </p:txBody>
      </p:sp>
      <p:sp>
        <p:nvSpPr>
          <p:cNvPr id="19" name="Text 10">
            <a:extLst>
              <a:ext uri="{FF2B5EF4-FFF2-40B4-BE49-F238E27FC236}">
                <a16:creationId xmlns:a16="http://schemas.microsoft.com/office/drawing/2014/main" id="{246B11F8-EDD9-0978-25FF-3EA54C40D802}"/>
              </a:ext>
            </a:extLst>
          </p:cNvPr>
          <p:cNvSpPr/>
          <p:nvPr/>
        </p:nvSpPr>
        <p:spPr>
          <a:xfrm>
            <a:off x="7883436" y="5500486"/>
            <a:ext cx="6344593" cy="721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Roboto"/>
                <a:ea typeface="Roboto"/>
                <a:cs typeface="Arial"/>
              </a:rPr>
              <a:t>"EL HOGAR DE TUS SUEÑOS"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donde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Arial"/>
              </a:rPr>
              <a:t> se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puede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escribir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los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sueños</a:t>
            </a:r>
            <a:endParaRPr lang="en-US" sz="1400" dirty="0">
              <a:solidFill>
                <a:schemeClr val="tx2"/>
              </a:solidFill>
              <a:latin typeface="Roboto"/>
              <a:ea typeface="Roboto"/>
              <a:cs typeface="Arial"/>
            </a:endParaRPr>
          </a:p>
          <a:p>
            <a:pPr>
              <a:lnSpc>
                <a:spcPts val="2300"/>
              </a:lnSpc>
              <a:buSzPct val="100000"/>
            </a:pP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Arial"/>
              </a:rPr>
              <a:t>de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cada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Arial"/>
              </a:rPr>
              <a:t> uno, y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ponerlo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en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Arial"/>
              </a:rPr>
              <a:t> la entrada de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los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centros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4402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527F7-41F8-98EA-8649-AD7408432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4A7718C-75F0-3A4C-1127-10EC90A2B255}"/>
              </a:ext>
            </a:extLst>
          </p:cNvPr>
          <p:cNvSpPr/>
          <p:nvPr/>
        </p:nvSpPr>
        <p:spPr>
          <a:xfrm>
            <a:off x="959227" y="1470050"/>
            <a:ext cx="12711946" cy="540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600" b="1" dirty="0">
                <a:solidFill>
                  <a:srgbClr val="C00000"/>
                </a:solidFill>
                <a:latin typeface="Roboto"/>
                <a:ea typeface="Raleway" pitchFamily="34" charset="-122"/>
                <a:cs typeface="Aharoni"/>
              </a:rPr>
              <a:t>PARA LA ORACIÓN / REFLEXIÓN</a:t>
            </a:r>
            <a:endParaRPr lang="es-ES" dirty="0"/>
          </a:p>
        </p:txBody>
      </p:sp>
      <p:pic>
        <p:nvPicPr>
          <p:cNvPr id="3" name="Imagen 2" descr="Un grupo de personas sentadas en una sala&#10;&#10;El contenido generado por IA puede ser incorrecto.">
            <a:extLst>
              <a:ext uri="{FF2B5EF4-FFF2-40B4-BE49-F238E27FC236}">
                <a16:creationId xmlns:a16="http://schemas.microsoft.com/office/drawing/2014/main" id="{AF2F3D7E-5670-2290-1F5C-AC062BC44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2201091"/>
            <a:ext cx="6746967" cy="505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22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ACAC6-DEB8-196E-C9C7-BEE32AF93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502E983-AAFB-D3CC-CEAA-245F916FF6DC}"/>
              </a:ext>
            </a:extLst>
          </p:cNvPr>
          <p:cNvSpPr/>
          <p:nvPr/>
        </p:nvSpPr>
        <p:spPr>
          <a:xfrm>
            <a:off x="959227" y="969718"/>
            <a:ext cx="12711946" cy="1454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3600" b="1">
                <a:solidFill>
                  <a:srgbClr val="C00000"/>
                </a:solidFill>
                <a:latin typeface="Roboto"/>
                <a:ea typeface="Raleway" pitchFamily="34" charset="-122"/>
                <a:cs typeface="Aharoni"/>
              </a:rPr>
              <a:t>ORACIÓN</a:t>
            </a:r>
            <a:endParaRPr lang="en-US" sz="3600" b="1">
              <a:solidFill>
                <a:srgbClr val="C00000"/>
              </a:solidFill>
              <a:latin typeface="Roboto"/>
              <a:cs typeface="Aharoni"/>
            </a:endParaRPr>
          </a:p>
        </p:txBody>
      </p:sp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B75121CC-64EB-D9E5-2C5D-B752D42B41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23" r="51380" b="36024"/>
          <a:stretch>
            <a:fillRect/>
          </a:stretch>
        </p:blipFill>
        <p:spPr>
          <a:xfrm>
            <a:off x="10314852" y="-3006"/>
            <a:ext cx="4310624" cy="8240396"/>
          </a:xfrm>
          <a:prstGeom prst="rect">
            <a:avLst/>
          </a:prstGeom>
        </p:spPr>
      </p:pic>
      <p:pic>
        <p:nvPicPr>
          <p:cNvPr id="5" name="Imagen 4" descr="Texto&#10;&#10;El contenido generado por IA puede ser incorrecto.">
            <a:extLst>
              <a:ext uri="{FF2B5EF4-FFF2-40B4-BE49-F238E27FC236}">
                <a16:creationId xmlns:a16="http://schemas.microsoft.com/office/drawing/2014/main" id="{A5D41F3F-AB93-D228-3EBB-082F95B409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809" t="14205" r="1037" b="50426"/>
          <a:stretch>
            <a:fillRect/>
          </a:stretch>
        </p:blipFill>
        <p:spPr>
          <a:xfrm>
            <a:off x="791824" y="2054395"/>
            <a:ext cx="4152322" cy="4973558"/>
          </a:xfrm>
          <a:prstGeom prst="rect">
            <a:avLst/>
          </a:prstGeom>
        </p:spPr>
      </p:pic>
      <p:pic>
        <p:nvPicPr>
          <p:cNvPr id="6" name="Imagen 5" descr="Texto&#10;&#10;El contenido generado por IA puede ser incorrecto.">
            <a:extLst>
              <a:ext uri="{FF2B5EF4-FFF2-40B4-BE49-F238E27FC236}">
                <a16:creationId xmlns:a16="http://schemas.microsoft.com/office/drawing/2014/main" id="{E297970B-F122-8CEA-B253-473148D465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901" t="49149" r="3313" b="15603"/>
          <a:stretch>
            <a:fillRect/>
          </a:stretch>
        </p:blipFill>
        <p:spPr>
          <a:xfrm>
            <a:off x="5616072" y="2424884"/>
            <a:ext cx="4003720" cy="499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42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C2D978-79B5-6793-BD54-A0BE66F1F3BE}"/>
              </a:ext>
            </a:extLst>
          </p:cNvPr>
          <p:cNvSpPr txBox="1"/>
          <p:nvPr/>
        </p:nvSpPr>
        <p:spPr>
          <a:xfrm>
            <a:off x="525031" y="605994"/>
            <a:ext cx="3978233" cy="6373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4200"/>
              </a:lnSpc>
            </a:pPr>
            <a:r>
              <a:rPr lang="en-US" sz="3600" b="1">
                <a:solidFill>
                  <a:srgbClr val="C00000"/>
                </a:solidFill>
                <a:latin typeface="Roboto"/>
                <a:ea typeface="Roboto"/>
                <a:cs typeface="Segoe UI"/>
              </a:rPr>
              <a:t>DINÁMICAS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68DB1F-6AF4-3AF8-8769-C559AE361CDC}"/>
              </a:ext>
            </a:extLst>
          </p:cNvPr>
          <p:cNvSpPr txBox="1"/>
          <p:nvPr/>
        </p:nvSpPr>
        <p:spPr>
          <a:xfrm>
            <a:off x="525031" y="145923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Dinámica</a:t>
            </a:r>
            <a:r>
              <a:rPr lang="en-US" sz="2400" b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 1 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6AB748-C5EC-9A84-3F9F-DAA222FA0AD6}"/>
              </a:ext>
            </a:extLst>
          </p:cNvPr>
          <p:cNvSpPr txBox="1"/>
          <p:nvPr/>
        </p:nvSpPr>
        <p:spPr>
          <a:xfrm>
            <a:off x="525030" y="2032814"/>
            <a:ext cx="70541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Objetivo</a:t>
            </a:r>
            <a:r>
              <a:rPr lang="en-US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: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Reflexionar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sobre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los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momentos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en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que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la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vida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se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detiene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y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conectar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con 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quienes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han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vivido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el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sinhogarismo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.</a:t>
            </a:r>
            <a:endParaRPr lang="en-US">
              <a:solidFill>
                <a:schemeClr val="tx2"/>
              </a:solidFill>
              <a:latin typeface="Roboto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28523A-1BD5-10DF-D4A7-261C682B3560}"/>
              </a:ext>
            </a:extLst>
          </p:cNvPr>
          <p:cNvSpPr txBox="1"/>
          <p:nvPr/>
        </p:nvSpPr>
        <p:spPr>
          <a:xfrm>
            <a:off x="525031" y="2755427"/>
            <a:ext cx="7631202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PARA:</a:t>
            </a:r>
            <a:br>
              <a:rPr lang="en-US">
                <a:latin typeface="Roboto"/>
              </a:rPr>
            </a:b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Con un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reloj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parado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en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las manos,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cada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participante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responde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:</a:t>
            </a:r>
            <a:br>
              <a:rPr lang="en-US">
                <a:latin typeface="Roboto"/>
              </a:rPr>
            </a:br>
            <a:r>
              <a:rPr lang="en-US" i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“¿</a:t>
            </a:r>
            <a:r>
              <a:rPr lang="en-US" i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Qué</a:t>
            </a:r>
            <a:r>
              <a:rPr lang="en-US" i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 ha </a:t>
            </a:r>
            <a:r>
              <a:rPr lang="en-US" i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hecho</a:t>
            </a:r>
            <a:r>
              <a:rPr lang="en-US" i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i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que</a:t>
            </a:r>
            <a:r>
              <a:rPr lang="en-US" i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i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tu</a:t>
            </a:r>
            <a:r>
              <a:rPr lang="en-US" i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i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vida</a:t>
            </a:r>
            <a:r>
              <a:rPr lang="en-US" i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 se pare?”</a:t>
            </a:r>
            <a:br>
              <a:rPr lang="en-US">
                <a:latin typeface="Roboto"/>
              </a:rPr>
            </a:b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(Si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el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grupo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no es de personas sin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hogar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, se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puede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añadir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un testimonio real de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alguien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que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lo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haya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vivido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o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comentar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porque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cree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que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la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vida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se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puede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parar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).</a:t>
            </a:r>
            <a:endParaRPr lang="en-US">
              <a:solidFill>
                <a:schemeClr val="tx2"/>
              </a:solidFill>
              <a:latin typeface="Roboto"/>
              <a:ea typeface="Calibri"/>
              <a:cs typeface="Calibri"/>
            </a:endParaRPr>
          </a:p>
          <a:p>
            <a:endParaRPr lang="en-US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r>
              <a:rPr lang="en-US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ACÉRCATE:</a:t>
            </a:r>
            <a:br>
              <a:rPr lang="en-US">
                <a:latin typeface="Roboto"/>
              </a:rPr>
            </a:b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Cada persona escribe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una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palabra clave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en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un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papel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y la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guarda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en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una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mochila o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bolsa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. Luego se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comparte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cómo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nos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hemos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sentido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al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contar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o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escuchar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las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experiencias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.</a:t>
            </a:r>
          </a:p>
          <a:p>
            <a:endParaRPr lang="en-US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r>
              <a:rPr lang="en-US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ACTÚA:</a:t>
            </a:r>
            <a:br>
              <a:rPr lang="en-US">
                <a:latin typeface="Roboto"/>
              </a:rPr>
            </a:b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La mochila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vuelve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a circular. Cada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participante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saca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un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papel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y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ofrece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una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visión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positiva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o un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recurso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para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afrontar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esa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situación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.</a:t>
            </a:r>
          </a:p>
        </p:txBody>
      </p:sp>
      <p:pic>
        <p:nvPicPr>
          <p:cNvPr id="4" name="Imagen 3" descr="Imagen que contiene interior, objeto, tabla, reloj&#10;&#10;El contenido generado por IA puede ser incorrecto.">
            <a:extLst>
              <a:ext uri="{FF2B5EF4-FFF2-40B4-BE49-F238E27FC236}">
                <a16:creationId xmlns:a16="http://schemas.microsoft.com/office/drawing/2014/main" id="{5A7C77F9-9FE2-C8EE-50C0-317B4FD94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2109216"/>
            <a:ext cx="5864352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17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09C841-26AA-0EF7-85AB-4C480640F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9" y="0"/>
            <a:ext cx="5809380" cy="822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4404F8-5C55-8DF0-17B0-843EB6A83851}"/>
              </a:ext>
            </a:extLst>
          </p:cNvPr>
          <p:cNvSpPr txBox="1"/>
          <p:nvPr/>
        </p:nvSpPr>
        <p:spPr>
          <a:xfrm>
            <a:off x="6388768" y="2057400"/>
            <a:ext cx="695024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“Sin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hogar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pero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con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sueños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con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dignidad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derechos,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emociones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…”. Por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eso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hablamos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los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derechos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que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tienen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las personas sin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hogar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de las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emociones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que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sienten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y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cómo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recuperar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sus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sueños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.</a:t>
            </a:r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0703A570-3C9E-ECA1-A751-71956EBADD92}"/>
              </a:ext>
            </a:extLst>
          </p:cNvPr>
          <p:cNvSpPr/>
          <p:nvPr/>
        </p:nvSpPr>
        <p:spPr>
          <a:xfrm>
            <a:off x="6389762" y="763155"/>
            <a:ext cx="65497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3600" b="1" err="1">
                <a:solidFill>
                  <a:srgbClr val="C00000"/>
                </a:solidFill>
                <a:latin typeface="Roboto"/>
                <a:ea typeface="Roboto"/>
                <a:cs typeface="Arial"/>
              </a:rPr>
              <a:t>Emociones</a:t>
            </a:r>
            <a:r>
              <a:rPr lang="en-US" sz="3600" b="1">
                <a:solidFill>
                  <a:srgbClr val="C00000"/>
                </a:solidFill>
                <a:latin typeface="Roboto"/>
                <a:ea typeface="Roboto"/>
                <a:cs typeface="Arial"/>
              </a:rPr>
              <a:t>, derechos, </a:t>
            </a:r>
            <a:r>
              <a:rPr lang="en-US" sz="3600" b="1" err="1">
                <a:solidFill>
                  <a:srgbClr val="C00000"/>
                </a:solidFill>
                <a:latin typeface="Roboto"/>
                <a:ea typeface="Roboto"/>
                <a:cs typeface="Arial"/>
              </a:rPr>
              <a:t>sueños</a:t>
            </a:r>
            <a:r>
              <a:rPr lang="en-US" sz="3600" b="1">
                <a:solidFill>
                  <a:srgbClr val="C00000"/>
                </a:solidFill>
                <a:latin typeface="Roboto"/>
                <a:ea typeface="Roboto"/>
                <a:cs typeface="Arial"/>
              </a:rPr>
              <a:t>...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4358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97759-63F9-3A13-7999-DE0A66D8D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DA7D70-97DC-2A6A-C2AB-EBA0864422EE}"/>
              </a:ext>
            </a:extLst>
          </p:cNvPr>
          <p:cNvSpPr txBox="1"/>
          <p:nvPr/>
        </p:nvSpPr>
        <p:spPr>
          <a:xfrm>
            <a:off x="525031" y="389018"/>
            <a:ext cx="3978233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4200"/>
              </a:lnSpc>
            </a:pPr>
            <a:r>
              <a:rPr lang="en-US" sz="3600" b="1">
                <a:solidFill>
                  <a:srgbClr val="C00000"/>
                </a:solidFill>
                <a:latin typeface="Roboto"/>
                <a:ea typeface="Roboto"/>
                <a:cs typeface="Segoe UI"/>
              </a:rPr>
              <a:t>DINÁMICAS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1B4C61-EC09-C306-4A24-0F627983B927}"/>
              </a:ext>
            </a:extLst>
          </p:cNvPr>
          <p:cNvSpPr txBox="1"/>
          <p:nvPr/>
        </p:nvSpPr>
        <p:spPr>
          <a:xfrm>
            <a:off x="695512" y="130425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solidFill>
                  <a:schemeClr val="tx2"/>
                </a:solidFill>
                <a:latin typeface="Arial"/>
                <a:cs typeface="Arial"/>
              </a:rPr>
              <a:t>Dinámica</a:t>
            </a:r>
            <a:r>
              <a:rPr lang="en-US" sz="2400" b="1">
                <a:solidFill>
                  <a:schemeClr val="tx2"/>
                </a:solidFill>
                <a:latin typeface="Arial"/>
                <a:cs typeface="Arial"/>
              </a:rPr>
              <a:t> 2</a:t>
            </a:r>
            <a:endParaRPr lang="en-US" sz="240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94E014-4E47-9BFB-1CA7-CA9E634EA623}"/>
              </a:ext>
            </a:extLst>
          </p:cNvPr>
          <p:cNvSpPr txBox="1"/>
          <p:nvPr/>
        </p:nvSpPr>
        <p:spPr>
          <a:xfrm>
            <a:off x="695511" y="1768103"/>
            <a:ext cx="68164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Objetivo</a:t>
            </a:r>
            <a:r>
              <a:rPr lang="en-US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: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Explorar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las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emociones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negativas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y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positivas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, y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cómo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las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viven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también las personas sin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hogar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.</a:t>
            </a:r>
            <a:endParaRPr lang="en-US">
              <a:solidFill>
                <a:schemeClr val="tx2"/>
              </a:solidFill>
              <a:latin typeface="Roboto"/>
              <a:ea typeface="Calibri" panose="020F0502020204030204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A62008-3204-121F-452E-C3BAEDEF096F}"/>
              </a:ext>
            </a:extLst>
          </p:cNvPr>
          <p:cNvSpPr txBox="1"/>
          <p:nvPr/>
        </p:nvSpPr>
        <p:spPr>
          <a:xfrm>
            <a:off x="695512" y="2457940"/>
            <a:ext cx="7312587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PARA:</a:t>
            </a:r>
            <a:br>
              <a:rPr lang="en-US">
                <a:latin typeface="Roboto"/>
              </a:rPr>
            </a:b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Colocamos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sobre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una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mesa,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impreso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en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unos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folios,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distintas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imágenes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de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emoticonos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con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sentimientos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negativos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. </a:t>
            </a:r>
          </a:p>
          <a:p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Cada persona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escoge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un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emoticono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con un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sentimiento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negativo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y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explica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por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qué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lo ha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elegido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.</a:t>
            </a:r>
          </a:p>
          <a:p>
            <a:endParaRPr lang="en-US" b="1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r>
              <a:rPr lang="en-US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ACÉRCATE:</a:t>
            </a:r>
            <a:br>
              <a:rPr lang="en-US">
                <a:latin typeface="Roboto"/>
              </a:rPr>
            </a:b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Dibujar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en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el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reverso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el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sentimiento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positivo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contrario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,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mostrarlo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al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grupo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y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comentar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si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fue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fácil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o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difícil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representarlo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.</a:t>
            </a:r>
            <a:endParaRPr lang="en-US">
              <a:solidFill>
                <a:schemeClr val="tx2"/>
              </a:solidFill>
            </a:endParaRPr>
          </a:p>
          <a:p>
            <a:endParaRPr lang="en-US" b="1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r>
              <a:rPr lang="en-US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ACTÚA:</a:t>
            </a:r>
            <a:br>
              <a:rPr lang="en-US">
                <a:latin typeface="Roboto"/>
              </a:rPr>
            </a:b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En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pequeños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grupos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se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crean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mensajes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de WhatsApp de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apoyo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, con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emoticonos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incluidos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,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que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se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enviarían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a personas sin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hogar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.</a:t>
            </a:r>
            <a:endParaRPr lang="en-US">
              <a:solidFill>
                <a:schemeClr val="tx2"/>
              </a:solidFill>
            </a:endParaRPr>
          </a:p>
        </p:txBody>
      </p:sp>
      <p:pic>
        <p:nvPicPr>
          <p:cNvPr id="4" name="Imagen 3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D7F1933-C12C-FEA7-4C37-6905F292E7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495" t="32535" r="-75" b="-126"/>
          <a:stretch>
            <a:fillRect/>
          </a:stretch>
        </p:blipFill>
        <p:spPr>
          <a:xfrm>
            <a:off x="8730066" y="3073527"/>
            <a:ext cx="5229807" cy="208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19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820D6-39A4-F5AA-1B91-89D1CBA96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F584D9-861B-83DE-BB7C-D2FD9A4D5F02}"/>
              </a:ext>
            </a:extLst>
          </p:cNvPr>
          <p:cNvSpPr txBox="1"/>
          <p:nvPr/>
        </p:nvSpPr>
        <p:spPr>
          <a:xfrm>
            <a:off x="486285" y="435512"/>
            <a:ext cx="3978233" cy="6373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4200"/>
              </a:lnSpc>
            </a:pPr>
            <a:r>
              <a:rPr lang="en-US" sz="3600" b="1">
                <a:solidFill>
                  <a:srgbClr val="C00000"/>
                </a:solidFill>
                <a:latin typeface="Roboto"/>
                <a:ea typeface="Roboto"/>
                <a:cs typeface="Segoe UI"/>
              </a:rPr>
              <a:t>DINÁMICAS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A83248-58AB-3D49-BB3A-C4F1EC16E811}"/>
              </a:ext>
            </a:extLst>
          </p:cNvPr>
          <p:cNvSpPr txBox="1"/>
          <p:nvPr/>
        </p:nvSpPr>
        <p:spPr>
          <a:xfrm>
            <a:off x="602522" y="1226761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Dinámica</a:t>
            </a:r>
            <a:r>
              <a:rPr lang="en-US" sz="2200" b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F063E7-34CA-9CFB-B993-0E05036017D8}"/>
              </a:ext>
            </a:extLst>
          </p:cNvPr>
          <p:cNvSpPr txBox="1"/>
          <p:nvPr/>
        </p:nvSpPr>
        <p:spPr>
          <a:xfrm>
            <a:off x="602521" y="1782051"/>
            <a:ext cx="657869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Objetivo</a:t>
            </a:r>
            <a:r>
              <a:rPr lang="en-US">
                <a:solidFill>
                  <a:schemeClr val="tx2"/>
                </a:solidFill>
                <a:latin typeface="Roboto"/>
                <a:ea typeface="Roboto"/>
                <a:cs typeface="Roboto"/>
              </a:rPr>
              <a:t>: 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Tomar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conciencia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de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que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todas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las personas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tienen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sueños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,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aunque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no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todas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tengan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las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mismas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oportunidades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para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cumplirlas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711A12-C6D0-09E7-7682-11346E322FDD}"/>
              </a:ext>
            </a:extLst>
          </p:cNvPr>
          <p:cNvSpPr txBox="1"/>
          <p:nvPr/>
        </p:nvSpPr>
        <p:spPr>
          <a:xfrm>
            <a:off x="602522" y="2697123"/>
            <a:ext cx="7142770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PARA:</a:t>
            </a:r>
            <a:endParaRPr lang="en-US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Cada persona escribe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en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un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post-it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un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sueño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personal.</a:t>
            </a:r>
            <a:endParaRPr lang="en-US">
              <a:solidFill>
                <a:schemeClr val="tx2"/>
              </a:solidFill>
              <a:latin typeface="Roboto"/>
              <a:ea typeface="Calibri"/>
              <a:cs typeface="Calibri"/>
            </a:endParaRPr>
          </a:p>
          <a:p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En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otro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post-it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escribe un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sueño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que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cree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que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puede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tener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una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persona sin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hogar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.</a:t>
            </a:r>
          </a:p>
          <a:p>
            <a:endParaRPr lang="en-US" b="1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r>
              <a:rPr lang="en-US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ACÉRCATE:</a:t>
            </a:r>
            <a:br>
              <a:rPr lang="en-US">
                <a:latin typeface="Roboto"/>
              </a:rPr>
            </a:b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Se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pegan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en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un mural o pared,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creando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un gran “Muro de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los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sueños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”.</a:t>
            </a:r>
            <a:endParaRPr lang="en-US">
              <a:solidFill>
                <a:schemeClr val="tx2"/>
              </a:solidFill>
            </a:endParaRPr>
          </a:p>
          <a:p>
            <a:endParaRPr lang="en-US" b="1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r>
              <a:rPr lang="en-US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ACTÚA:</a:t>
            </a:r>
            <a:br>
              <a:rPr lang="en-US">
                <a:latin typeface="Roboto"/>
              </a:rPr>
            </a:b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El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grupo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observa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semejanzas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y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diferencias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: ¿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cuántos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sueños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son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comunes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?, ¿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qué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nos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dice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esto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sobre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la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dignidad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y la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igualdad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de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aspiraciones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?</a:t>
            </a:r>
            <a:endParaRPr lang="en-US">
              <a:solidFill>
                <a:schemeClr val="tx2"/>
              </a:solidFill>
            </a:endParaRPr>
          </a:p>
          <a:p>
            <a:endParaRPr lang="en-US" b="1">
              <a:solidFill>
                <a:schemeClr val="tx2"/>
              </a:solidFill>
              <a:latin typeface="Roboto"/>
              <a:ea typeface="+mn-lt"/>
              <a:cs typeface="+mn-lt"/>
            </a:endParaRPr>
          </a:p>
          <a:p>
            <a:r>
              <a:rPr lang="en-US" b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CIERRE:</a:t>
            </a:r>
            <a:endParaRPr lang="en-US">
              <a:solidFill>
                <a:schemeClr val="tx2"/>
              </a:solidFill>
            </a:endParaRPr>
          </a:p>
          <a:p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Reflexionar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juntos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sobre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qué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podemos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hacer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para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acercar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esos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sueños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 a la </a:t>
            </a:r>
            <a:r>
              <a:rPr lang="en-US" err="1">
                <a:solidFill>
                  <a:schemeClr val="tx2"/>
                </a:solidFill>
                <a:latin typeface="Roboto"/>
                <a:ea typeface="+mn-lt"/>
                <a:cs typeface="+mn-lt"/>
              </a:rPr>
              <a:t>realidad</a:t>
            </a:r>
            <a:r>
              <a:rPr lang="en-US">
                <a:solidFill>
                  <a:schemeClr val="tx2"/>
                </a:solidFill>
                <a:latin typeface="Roboto"/>
                <a:ea typeface="+mn-lt"/>
                <a:cs typeface="+mn-lt"/>
              </a:rPr>
              <a:t>.</a:t>
            </a:r>
            <a:endParaRPr lang="en-US">
              <a:solidFill>
                <a:schemeClr val="tx2"/>
              </a:solidFill>
              <a:latin typeface="Roboto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E5DDC5D-F78C-C97E-019B-D677667CDE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12" r="-75"/>
          <a:stretch>
            <a:fillRect/>
          </a:stretch>
        </p:blipFill>
        <p:spPr>
          <a:xfrm>
            <a:off x="9384792" y="1216152"/>
            <a:ext cx="5021641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77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AE6A9426-C942-8318-EE3A-2F53D9F0E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962" y="0"/>
            <a:ext cx="580938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27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2FFF1AA-F21B-31FC-2395-CFE66CCA2D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655" t="-4625" r="-9558" b="-17875"/>
          <a:stretch>
            <a:fillRect/>
          </a:stretch>
        </p:blipFill>
        <p:spPr>
          <a:xfrm>
            <a:off x="564978" y="-171104"/>
            <a:ext cx="6182295" cy="9579071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B63E7F69-62EF-9D74-AA9B-F1778FFCF6E1}"/>
              </a:ext>
            </a:extLst>
          </p:cNvPr>
          <p:cNvSpPr txBox="1"/>
          <p:nvPr/>
        </p:nvSpPr>
        <p:spPr>
          <a:xfrm>
            <a:off x="6744472" y="3284834"/>
            <a:ext cx="6995753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i="1" dirty="0">
                <a:solidFill>
                  <a:srgbClr val="333333"/>
                </a:solidFill>
                <a:latin typeface="Aptos"/>
                <a:ea typeface="Roboto"/>
                <a:cs typeface="Arial"/>
              </a:rPr>
              <a:t>Tú, </a:t>
            </a:r>
            <a:r>
              <a:rPr lang="en-US" sz="2400" b="1" i="1" dirty="0" err="1">
                <a:solidFill>
                  <a:srgbClr val="333333"/>
                </a:solidFill>
                <a:latin typeface="Aptos"/>
                <a:ea typeface="Roboto"/>
                <a:cs typeface="Arial"/>
              </a:rPr>
              <a:t>Señor</a:t>
            </a:r>
            <a:r>
              <a:rPr lang="en-US" sz="2400" b="1" i="1" dirty="0">
                <a:solidFill>
                  <a:srgbClr val="333333"/>
                </a:solidFill>
                <a:latin typeface="Aptos"/>
                <a:ea typeface="Roboto"/>
                <a:cs typeface="Arial"/>
              </a:rPr>
              <a:t>, </a:t>
            </a:r>
            <a:r>
              <a:rPr lang="en-US" sz="2400" b="1" i="1" dirty="0" err="1">
                <a:solidFill>
                  <a:srgbClr val="333333"/>
                </a:solidFill>
                <a:latin typeface="Aptos"/>
                <a:ea typeface="Roboto"/>
                <a:cs typeface="Arial"/>
              </a:rPr>
              <a:t>eres</a:t>
            </a:r>
            <a:r>
              <a:rPr lang="en-US" sz="2400" b="1" i="1" dirty="0">
                <a:solidFill>
                  <a:srgbClr val="333333"/>
                </a:solidFill>
                <a:latin typeface="Aptos"/>
                <a:ea typeface="Roboto"/>
                <a:cs typeface="Arial"/>
              </a:rPr>
              <a:t> mi </a:t>
            </a:r>
            <a:r>
              <a:rPr lang="en-US" sz="2400" b="1" i="1" dirty="0" err="1">
                <a:solidFill>
                  <a:srgbClr val="333333"/>
                </a:solidFill>
                <a:latin typeface="Aptos"/>
                <a:ea typeface="Roboto"/>
                <a:cs typeface="Arial"/>
              </a:rPr>
              <a:t>esperanza</a:t>
            </a:r>
            <a:r>
              <a:rPr lang="en-US" sz="2400" b="1" i="1" dirty="0">
                <a:solidFill>
                  <a:srgbClr val="333333"/>
                </a:solidFill>
                <a:latin typeface="Aptos"/>
                <a:ea typeface="Roboto"/>
                <a:cs typeface="Arial"/>
              </a:rPr>
              <a:t> (</a:t>
            </a:r>
            <a:r>
              <a:rPr lang="en-US" sz="2400" b="1" i="1" dirty="0" err="1">
                <a:solidFill>
                  <a:srgbClr val="333333"/>
                </a:solidFill>
                <a:latin typeface="Aptos"/>
                <a:ea typeface="Roboto"/>
                <a:cs typeface="Arial"/>
              </a:rPr>
              <a:t>cfr</a:t>
            </a:r>
            <a:r>
              <a:rPr lang="en-US" sz="2400" b="1" i="1" dirty="0">
                <a:solidFill>
                  <a:srgbClr val="333333"/>
                </a:solidFill>
                <a:latin typeface="Aptos"/>
                <a:ea typeface="Roboto"/>
                <a:cs typeface="Arial"/>
              </a:rPr>
              <a:t> Sal 71,5)</a:t>
            </a:r>
            <a:endParaRPr lang="es-ES" sz="2400" dirty="0">
              <a:latin typeface="Aptos"/>
            </a:endParaRPr>
          </a:p>
          <a:p>
            <a:pPr algn="ctr"/>
            <a:r>
              <a:rPr lang="en-US" sz="2400" dirty="0">
                <a:solidFill>
                  <a:srgbClr val="4A4A4A"/>
                </a:solidFill>
                <a:latin typeface="Aptos"/>
                <a:ea typeface="+mn-lt"/>
                <a:cs typeface="+mn-lt"/>
              </a:rPr>
              <a:t>16 de </a:t>
            </a:r>
            <a:r>
              <a:rPr lang="en-US" sz="2400" err="1">
                <a:solidFill>
                  <a:srgbClr val="4A4A4A"/>
                </a:solidFill>
                <a:latin typeface="Aptos"/>
                <a:ea typeface="+mn-lt"/>
                <a:cs typeface="+mn-lt"/>
              </a:rPr>
              <a:t>noviembre</a:t>
            </a:r>
            <a:r>
              <a:rPr lang="en-US" sz="2400" dirty="0">
                <a:solidFill>
                  <a:srgbClr val="4A4A4A"/>
                </a:solidFill>
                <a:latin typeface="Aptos"/>
                <a:ea typeface="+mn-lt"/>
                <a:cs typeface="+mn-lt"/>
              </a:rPr>
              <a:t> de 2025, XXXIII Domingo del T.O.</a:t>
            </a:r>
          </a:p>
          <a:p>
            <a:pPr algn="ctr"/>
            <a:endParaRPr lang="en-US" sz="2400" dirty="0">
              <a:solidFill>
                <a:srgbClr val="4A4A4A"/>
              </a:solidFill>
              <a:latin typeface="Aptos"/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2400" dirty="0">
              <a:solidFill>
                <a:srgbClr val="4A4A4A"/>
              </a:solidFill>
              <a:latin typeface="Aptos"/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2400" dirty="0">
              <a:solidFill>
                <a:srgbClr val="4A4A4A"/>
              </a:solidFill>
              <a:latin typeface="Aptos"/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2400" dirty="0">
              <a:solidFill>
                <a:srgbClr val="4A4A4A"/>
              </a:solidFill>
              <a:latin typeface="Aptos"/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2400" dirty="0">
              <a:solidFill>
                <a:srgbClr val="4A4A4A"/>
              </a:solidFill>
              <a:latin typeface="Aptos"/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2400" dirty="0">
              <a:solidFill>
                <a:srgbClr val="4A4A4A"/>
              </a:solidFill>
              <a:latin typeface="Aptos"/>
              <a:ea typeface="Calibri" panose="020F0502020204030204"/>
              <a:cs typeface="Calibri" panose="020F0502020204030204"/>
            </a:endParaRPr>
          </a:p>
          <a:p>
            <a:pPr algn="r"/>
            <a:r>
              <a:rPr lang="en-US" sz="1200" dirty="0">
                <a:solidFill>
                  <a:srgbClr val="4A4A4A"/>
                </a:solidFill>
                <a:latin typeface="Aptos"/>
                <a:ea typeface="Calibri" panose="020F0502020204030204"/>
                <a:cs typeface="Calibri" panose="020F0502020204030204"/>
                <a:hlinkClick r:id="rId3"/>
              </a:rPr>
              <a:t>PINCHA AQUÍ PARA DESCARGAR EL MENSAJE DEL PAPA</a:t>
            </a:r>
          </a:p>
        </p:txBody>
      </p:sp>
    </p:spTree>
    <p:extLst>
      <p:ext uri="{BB962C8B-B14F-4D97-AF65-F5344CB8AC3E}">
        <p14:creationId xmlns:p14="http://schemas.microsoft.com/office/powerpoint/2010/main" val="2302710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El contenido generado por IA puede ser incorrecto.">
            <a:extLst>
              <a:ext uri="{FF2B5EF4-FFF2-40B4-BE49-F238E27FC236}">
                <a16:creationId xmlns:a16="http://schemas.microsoft.com/office/drawing/2014/main" id="{8EB33A80-C214-DDE2-AB81-AE1A7890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37" y="1147803"/>
            <a:ext cx="13741167" cy="593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20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FF04C-3BB4-9A9F-7C3E-E02143E10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, Escala de tiempo&#10;&#10;El contenido generado por IA puede ser incorrecto.">
            <a:extLst>
              <a:ext uri="{FF2B5EF4-FFF2-40B4-BE49-F238E27FC236}">
                <a16:creationId xmlns:a16="http://schemas.microsoft.com/office/drawing/2014/main" id="{56967618-5311-DF0F-C564-A1B860A59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" y="899453"/>
            <a:ext cx="13414248" cy="643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11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531427A1-A037-55FF-338A-4F615A20E108}"/>
              </a:ext>
            </a:extLst>
          </p:cNvPr>
          <p:cNvSpPr txBox="1"/>
          <p:nvPr/>
        </p:nvSpPr>
        <p:spPr>
          <a:xfrm>
            <a:off x="558972" y="448531"/>
            <a:ext cx="12939353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4200"/>
              </a:lnSpc>
            </a:pPr>
            <a:r>
              <a:rPr lang="en-US" sz="3600" b="1">
                <a:solidFill>
                  <a:srgbClr val="C00000"/>
                </a:solidFill>
                <a:latin typeface="Roboto"/>
                <a:ea typeface="Roboto"/>
                <a:cs typeface="Segoe UI"/>
              </a:rPr>
              <a:t>DISTINTAS ACCIONES QUE SE VAN A REALIZAR</a:t>
            </a:r>
          </a:p>
        </p:txBody>
      </p:sp>
      <p:pic>
        <p:nvPicPr>
          <p:cNvPr id="2" name="Imagen 1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198093DC-B5F8-20E3-1761-7FF4E27B6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4" y="1530286"/>
            <a:ext cx="13078691" cy="507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90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79371DB-E7E5-D8FC-F129-DE51BB761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916" y="384977"/>
            <a:ext cx="5273253" cy="7459643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299E4733-B378-09F8-4DC4-074E67B2CA8B}"/>
              </a:ext>
            </a:extLst>
          </p:cNvPr>
          <p:cNvSpPr txBox="1"/>
          <p:nvPr/>
        </p:nvSpPr>
        <p:spPr>
          <a:xfrm>
            <a:off x="558972" y="448531"/>
            <a:ext cx="12939353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4200"/>
              </a:lnSpc>
            </a:pPr>
            <a:r>
              <a:rPr lang="en-US" sz="3600" b="1">
                <a:solidFill>
                  <a:srgbClr val="C00000"/>
                </a:solidFill>
                <a:latin typeface="Roboto"/>
                <a:ea typeface="Roboto"/>
                <a:cs typeface="Segoe UI"/>
              </a:rPr>
              <a:t>IV CONCURSO</a:t>
            </a:r>
            <a:endParaRPr lang="es-ES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>
              <a:lnSpc>
                <a:spcPts val="4200"/>
              </a:lnSpc>
            </a:pPr>
            <a:r>
              <a:rPr lang="en-US" sz="3600" b="1">
                <a:solidFill>
                  <a:srgbClr val="C00000"/>
                </a:solidFill>
                <a:latin typeface="Roboto"/>
                <a:ea typeface="Roboto"/>
                <a:cs typeface="Segoe UI"/>
              </a:rPr>
              <a:t>FOTOGRAFÍA SOCIAL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F999C1D-D040-F1CC-8F5C-F1C466D7E46D}"/>
              </a:ext>
            </a:extLst>
          </p:cNvPr>
          <p:cNvSpPr txBox="1"/>
          <p:nvPr/>
        </p:nvSpPr>
        <p:spPr>
          <a:xfrm>
            <a:off x="555171" y="2917371"/>
            <a:ext cx="514894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latin typeface="Roboto"/>
                <a:ea typeface="Roboto"/>
                <a:cs typeface="Segoe UI"/>
              </a:rPr>
              <a:t>Miradas</a:t>
            </a:r>
            <a:r>
              <a:rPr lang="en-US" b="1">
                <a:latin typeface="Roboto"/>
                <a:ea typeface="Roboto"/>
                <a:cs typeface="Segoe UI"/>
              </a:rPr>
              <a:t> </a:t>
            </a:r>
            <a:r>
              <a:rPr lang="en-US" b="1" err="1">
                <a:latin typeface="Roboto"/>
                <a:ea typeface="Roboto"/>
                <a:cs typeface="Segoe UI"/>
              </a:rPr>
              <a:t>que</a:t>
            </a:r>
            <a:r>
              <a:rPr lang="en-US" b="1">
                <a:latin typeface="Roboto"/>
                <a:ea typeface="Roboto"/>
                <a:cs typeface="Segoe UI"/>
              </a:rPr>
              <a:t> dan </a:t>
            </a:r>
            <a:r>
              <a:rPr lang="en-US" b="1" err="1">
                <a:latin typeface="Roboto"/>
                <a:ea typeface="Roboto"/>
                <a:cs typeface="Segoe UI"/>
              </a:rPr>
              <a:t>vida</a:t>
            </a:r>
            <a:endParaRPr lang="en-US" b="1">
              <a:latin typeface="Roboto"/>
              <a:ea typeface="Roboto"/>
              <a:cs typeface="Segoe UI"/>
            </a:endParaRPr>
          </a:p>
          <a:p>
            <a:r>
              <a:rPr lang="en-US">
                <a:latin typeface="Roboto"/>
                <a:ea typeface="Roboto"/>
                <a:cs typeface="Segoe UI"/>
              </a:rPr>
              <a:t>Plazo de </a:t>
            </a:r>
            <a:r>
              <a:rPr lang="en-US" err="1">
                <a:latin typeface="Roboto"/>
                <a:ea typeface="Roboto"/>
                <a:cs typeface="Segoe UI"/>
              </a:rPr>
              <a:t>entrega</a:t>
            </a:r>
            <a:r>
              <a:rPr lang="en-US">
                <a:latin typeface="Roboto"/>
                <a:ea typeface="Roboto"/>
                <a:cs typeface="Segoe UI"/>
              </a:rPr>
              <a:t> 14 de </a:t>
            </a:r>
            <a:r>
              <a:rPr lang="en-US" err="1">
                <a:latin typeface="Roboto"/>
                <a:ea typeface="Roboto"/>
                <a:cs typeface="Segoe UI"/>
              </a:rPr>
              <a:t>noviembre</a:t>
            </a:r>
            <a:r>
              <a:rPr lang="en-US">
                <a:latin typeface="Roboto"/>
                <a:ea typeface="Roboto"/>
                <a:cs typeface="Segoe U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62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95B5395-47E1-EDE8-9D6F-60CCB6B5E0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655" t="-4625" r="-9558" b="-17875"/>
          <a:stretch>
            <a:fillRect/>
          </a:stretch>
        </p:blipFill>
        <p:spPr>
          <a:xfrm>
            <a:off x="3881615" y="-155606"/>
            <a:ext cx="6182295" cy="957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37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2888" y="330018"/>
            <a:ext cx="65497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600" b="1" err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Objetivos</a:t>
            </a:r>
            <a:r>
              <a:rPr lang="en-US" sz="3600" b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 de la </a:t>
            </a:r>
            <a:r>
              <a:rPr lang="en-US" sz="3600" b="1" err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Campaña</a:t>
            </a:r>
            <a:endParaRPr lang="en-US" sz="3600" b="1" err="1">
              <a:solidFill>
                <a:srgbClr val="C00000"/>
              </a:solidFill>
              <a:latin typeface="Roboto"/>
              <a:cs typeface="Arial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355169"/>
            <a:ext cx="6407944" cy="2955250"/>
          </a:xfrm>
          <a:prstGeom prst="roundRect">
            <a:avLst>
              <a:gd name="adj" fmla="val 3224"/>
            </a:avLst>
          </a:prstGeom>
          <a:solidFill>
            <a:srgbClr val="FBD0D0"/>
          </a:solidFill>
          <a:ln w="7620">
            <a:solidFill>
              <a:srgbClr val="E1B6B6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Shape 2"/>
          <p:cNvSpPr/>
          <p:nvPr/>
        </p:nvSpPr>
        <p:spPr>
          <a:xfrm>
            <a:off x="1028224" y="158960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90" y="1738431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24968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err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Sensibilizar</a:t>
            </a:r>
            <a:endParaRPr lang="en-US" sz="2200" err="1">
              <a:solidFill>
                <a:schemeClr val="tx2"/>
              </a:solidFill>
              <a:latin typeface="Raleway"/>
              <a:ea typeface="Roboto"/>
              <a:cs typeface="Arial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28224" y="2987277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Invitar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adoptar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una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mirada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dignidad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y derechos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humanos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que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facilite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la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comprensión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estas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personas.</a:t>
            </a:r>
          </a:p>
        </p:txBody>
      </p:sp>
      <p:sp>
        <p:nvSpPr>
          <p:cNvPr id="8" name="Shape 5"/>
          <p:cNvSpPr/>
          <p:nvPr/>
        </p:nvSpPr>
        <p:spPr>
          <a:xfrm>
            <a:off x="7428548" y="1355169"/>
            <a:ext cx="6408063" cy="2955250"/>
          </a:xfrm>
          <a:prstGeom prst="roundRect">
            <a:avLst>
              <a:gd name="adj" fmla="val 3224"/>
            </a:avLst>
          </a:prstGeom>
          <a:solidFill>
            <a:srgbClr val="FBD0D0"/>
          </a:solidFill>
          <a:ln w="7620">
            <a:solidFill>
              <a:srgbClr val="E1B6B6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9" name="Shape 6"/>
          <p:cNvSpPr/>
          <p:nvPr/>
        </p:nvSpPr>
        <p:spPr>
          <a:xfrm>
            <a:off x="7662982" y="158960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148" y="1738431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62982" y="24968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err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Denunciar</a:t>
            </a:r>
            <a:endParaRPr lang="en-US" sz="2200" b="1" err="1">
              <a:solidFill>
                <a:schemeClr val="tx2"/>
              </a:solidFill>
              <a:latin typeface="Roboto"/>
              <a:cs typeface="Arial"/>
            </a:endParaRPr>
          </a:p>
        </p:txBody>
      </p:sp>
      <p:sp>
        <p:nvSpPr>
          <p:cNvPr id="12" name="Text 8"/>
          <p:cNvSpPr/>
          <p:nvPr/>
        </p:nvSpPr>
        <p:spPr>
          <a:xfrm>
            <a:off x="7662982" y="2987277"/>
            <a:ext cx="59391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Cuestionar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el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modelo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socioeconómico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generador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descarte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y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expulsiones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que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impacta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a las personas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más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vulnerables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</a:t>
            </a:r>
          </a:p>
        </p:txBody>
      </p:sp>
      <p:sp>
        <p:nvSpPr>
          <p:cNvPr id="13" name="Shape 9"/>
          <p:cNvSpPr/>
          <p:nvPr/>
        </p:nvSpPr>
        <p:spPr>
          <a:xfrm>
            <a:off x="793790" y="4537233"/>
            <a:ext cx="6407944" cy="2592348"/>
          </a:xfrm>
          <a:prstGeom prst="roundRect">
            <a:avLst>
              <a:gd name="adj" fmla="val 3675"/>
            </a:avLst>
          </a:prstGeom>
          <a:solidFill>
            <a:srgbClr val="FBD0D0"/>
          </a:solidFill>
          <a:ln w="7620">
            <a:solidFill>
              <a:srgbClr val="E1B6B6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4" name="Shape 10"/>
          <p:cNvSpPr/>
          <p:nvPr/>
        </p:nvSpPr>
        <p:spPr>
          <a:xfrm>
            <a:off x="1028224" y="4771667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390" y="4920495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28224" y="5678923"/>
            <a:ext cx="35135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err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Proporcionar</a:t>
            </a:r>
            <a:r>
              <a:rPr lang="en-US" sz="2200" b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 Herramientas</a:t>
            </a:r>
            <a:endParaRPr lang="en-US" sz="2200" b="1">
              <a:solidFill>
                <a:schemeClr val="tx2"/>
              </a:solidFill>
              <a:latin typeface="Roboto"/>
              <a:cs typeface="Arial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1028224" y="6169342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Para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animación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sensibilización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denuncia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incidencia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colegios,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grupos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parroquias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y comunidades.</a:t>
            </a:r>
          </a:p>
        </p:txBody>
      </p:sp>
      <p:sp>
        <p:nvSpPr>
          <p:cNvPr id="18" name="Shape 13"/>
          <p:cNvSpPr/>
          <p:nvPr/>
        </p:nvSpPr>
        <p:spPr>
          <a:xfrm>
            <a:off x="7428548" y="4537233"/>
            <a:ext cx="6408063" cy="2592348"/>
          </a:xfrm>
          <a:prstGeom prst="roundRect">
            <a:avLst>
              <a:gd name="adj" fmla="val 3675"/>
            </a:avLst>
          </a:prstGeom>
          <a:solidFill>
            <a:srgbClr val="FBD0D0"/>
          </a:solidFill>
          <a:ln w="7620">
            <a:solidFill>
              <a:srgbClr val="E1B6B6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9" name="Shape 14"/>
          <p:cNvSpPr/>
          <p:nvPr/>
        </p:nvSpPr>
        <p:spPr>
          <a:xfrm>
            <a:off x="7662982" y="4771667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0148" y="4920495"/>
            <a:ext cx="306110" cy="382667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62982" y="56789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err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Llamada</a:t>
            </a:r>
            <a:r>
              <a:rPr lang="en-US" sz="2200" b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 a la </a:t>
            </a:r>
            <a:r>
              <a:rPr lang="en-US" sz="2200" b="1" err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Acción</a:t>
            </a:r>
            <a:endParaRPr lang="en-US" sz="2200" err="1">
              <a:solidFill>
                <a:schemeClr val="tx2"/>
              </a:solidFill>
              <a:latin typeface="Raleway"/>
              <a:ea typeface="Roboto"/>
              <a:cs typeface="Arial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7662982" y="6169342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Lograr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respuestas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ciudadanas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través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la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empatía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movilización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y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participación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activa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 l="8557" r="8557"/>
          <a:stretch>
            <a:fillRect/>
          </a:stretch>
        </p:blipFill>
        <p:spPr>
          <a:xfrm>
            <a:off x="9500260" y="0"/>
            <a:ext cx="5133006" cy="824844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997" y="37390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600" b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La </a:t>
            </a:r>
            <a:r>
              <a:rPr lang="en-US" sz="3600" b="1" err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realidad</a:t>
            </a:r>
            <a:r>
              <a:rPr lang="en-US" sz="3600" b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 </a:t>
            </a:r>
            <a:r>
              <a:rPr lang="en-US" sz="3600" b="1" err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en</a:t>
            </a:r>
            <a:r>
              <a:rPr lang="en-US" sz="3600" b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 </a:t>
            </a:r>
            <a:r>
              <a:rPr lang="en-US" sz="3600" b="1" err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cifras</a:t>
            </a:r>
            <a:endParaRPr lang="en-US" sz="3600" b="1">
              <a:solidFill>
                <a:srgbClr val="C00000"/>
              </a:solidFill>
              <a:latin typeface="Raleway"/>
              <a:ea typeface="Roboto"/>
              <a:cs typeface="Arial"/>
            </a:endParaRPr>
          </a:p>
        </p:txBody>
      </p:sp>
      <p:sp>
        <p:nvSpPr>
          <p:cNvPr id="4" name="Text 1"/>
          <p:cNvSpPr/>
          <p:nvPr/>
        </p:nvSpPr>
        <p:spPr>
          <a:xfrm>
            <a:off x="806073" y="1595030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50"/>
              </a:lnSpc>
              <a:buNone/>
            </a:pPr>
            <a:r>
              <a:rPr lang="en-US" sz="4000" b="1">
                <a:solidFill>
                  <a:srgbClr val="49495A"/>
                </a:solidFill>
                <a:latin typeface="Roboto"/>
                <a:ea typeface="Libre Baskerville" pitchFamily="34" charset="-122"/>
                <a:cs typeface="Arial"/>
              </a:rPr>
              <a:t>33.758</a:t>
            </a:r>
            <a:endParaRPr lang="en-US" sz="4000" b="1">
              <a:latin typeface="Roboto"/>
              <a:cs typeface="Arial"/>
            </a:endParaRPr>
          </a:p>
        </p:txBody>
      </p:sp>
      <p:sp>
        <p:nvSpPr>
          <p:cNvPr id="5" name="Text 2"/>
          <p:cNvSpPr/>
          <p:nvPr/>
        </p:nvSpPr>
        <p:spPr>
          <a:xfrm>
            <a:off x="806072" y="2269638"/>
            <a:ext cx="23298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000">
                <a:solidFill>
                  <a:srgbClr val="49495A"/>
                </a:solidFill>
                <a:latin typeface="Roboto"/>
                <a:ea typeface="Libre Baskerville" pitchFamily="34" charset="-122"/>
                <a:cs typeface="Arial"/>
              </a:rPr>
              <a:t>Personas sin </a:t>
            </a:r>
            <a:r>
              <a:rPr lang="en-US" sz="2000" err="1">
                <a:solidFill>
                  <a:srgbClr val="49495A"/>
                </a:solidFill>
                <a:latin typeface="Roboto"/>
                <a:ea typeface="Libre Baskerville" pitchFamily="34" charset="-122"/>
                <a:cs typeface="Arial"/>
              </a:rPr>
              <a:t>hogar</a:t>
            </a:r>
            <a:r>
              <a:rPr lang="en-US" sz="2000">
                <a:solidFill>
                  <a:srgbClr val="49495A"/>
                </a:solidFill>
                <a:latin typeface="Roboto"/>
                <a:ea typeface="Libre Baskerville" pitchFamily="34" charset="-122"/>
                <a:cs typeface="Arial"/>
              </a:rPr>
              <a:t> </a:t>
            </a:r>
            <a:r>
              <a:rPr lang="en-US" sz="2000" err="1">
                <a:solidFill>
                  <a:srgbClr val="49495A"/>
                </a:solidFill>
                <a:latin typeface="Roboto"/>
                <a:ea typeface="Libre Baskerville" pitchFamily="34" charset="-122"/>
                <a:cs typeface="Arial"/>
              </a:rPr>
              <a:t>atendidas</a:t>
            </a:r>
            <a:endParaRPr lang="en-US" sz="2000">
              <a:latin typeface="Roboto"/>
              <a:cs typeface="Arial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6997" y="3143895"/>
            <a:ext cx="2687964" cy="748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600" i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Personas </a:t>
            </a:r>
            <a:r>
              <a:rPr lang="en-US" sz="1600" i="1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mayores</a:t>
            </a:r>
            <a:r>
              <a:rPr lang="en-US" sz="1600" i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de 18 </a:t>
            </a:r>
            <a:r>
              <a:rPr lang="en-US" sz="1600" i="1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años</a:t>
            </a:r>
            <a:r>
              <a:rPr lang="en-US" sz="1600" i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se </a:t>
            </a:r>
            <a:r>
              <a:rPr lang="en-US" sz="1600" i="1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alojaron</a:t>
            </a:r>
            <a:r>
              <a:rPr lang="en-US" sz="1600" i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</a:t>
            </a:r>
            <a:r>
              <a:rPr lang="en-US" sz="1600" i="1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diariamente</a:t>
            </a:r>
            <a:r>
              <a:rPr lang="en-US" sz="1600" i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</a:t>
            </a:r>
            <a:r>
              <a:rPr lang="en-US" sz="1600" i="1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en</a:t>
            </a:r>
            <a:r>
              <a:rPr lang="en-US" sz="1600" i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</a:t>
            </a:r>
            <a:r>
              <a:rPr lang="en-US" sz="1600" i="1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centros</a:t>
            </a:r>
            <a:r>
              <a:rPr lang="en-US" sz="1600" i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de </a:t>
            </a:r>
            <a:r>
              <a:rPr lang="en-US" sz="1600" i="1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atención</a:t>
            </a:r>
            <a:r>
              <a:rPr lang="en-US" sz="1600" i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.</a:t>
            </a:r>
            <a:endParaRPr lang="en-US" sz="1600" i="1">
              <a:latin typeface="Roboto"/>
              <a:ea typeface="Open Sans"/>
              <a:cs typeface="Arial"/>
            </a:endParaRPr>
          </a:p>
        </p:txBody>
      </p:sp>
      <p:sp>
        <p:nvSpPr>
          <p:cNvPr id="7" name="Text 4"/>
          <p:cNvSpPr/>
          <p:nvPr/>
        </p:nvSpPr>
        <p:spPr>
          <a:xfrm>
            <a:off x="5243082" y="1595030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50"/>
              </a:lnSpc>
              <a:buNone/>
            </a:pPr>
            <a:r>
              <a:rPr lang="en-US" sz="4000" b="1">
                <a:solidFill>
                  <a:srgbClr val="49495A"/>
                </a:solidFill>
                <a:latin typeface="Roboto"/>
                <a:ea typeface="Libre Baskerville" pitchFamily="34" charset="-122"/>
                <a:cs typeface="Arial"/>
              </a:rPr>
              <a:t>55,7%</a:t>
            </a:r>
            <a:endParaRPr lang="en-US" sz="4000" b="1">
              <a:latin typeface="Roboto"/>
              <a:cs typeface="Arial"/>
            </a:endParaRPr>
          </a:p>
        </p:txBody>
      </p:sp>
      <p:sp>
        <p:nvSpPr>
          <p:cNvPr id="8" name="Text 5"/>
          <p:cNvSpPr/>
          <p:nvPr/>
        </p:nvSpPr>
        <p:spPr>
          <a:xfrm>
            <a:off x="5199914" y="2262513"/>
            <a:ext cx="237298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000" err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Aumento</a:t>
            </a:r>
            <a:endParaRPr lang="en-US" sz="2000">
              <a:solidFill>
                <a:schemeClr val="tx2"/>
              </a:solidFill>
              <a:latin typeface="Roboto"/>
              <a:ea typeface="Raleway" pitchFamily="34" charset="-122"/>
              <a:cs typeface="Arial"/>
            </a:endParaRPr>
          </a:p>
          <a:p>
            <a:pPr algn="ctr"/>
            <a:r>
              <a:rPr lang="en-US" sz="2000" err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respecto</a:t>
            </a:r>
            <a:r>
              <a:rPr lang="en-US" sz="2000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 a 2022</a:t>
            </a:r>
            <a:r>
              <a:rPr lang="en-US" sz="2000">
                <a:solidFill>
                  <a:srgbClr val="0D0C0C"/>
                </a:solidFill>
                <a:latin typeface="Arial"/>
                <a:ea typeface="Raleway" pitchFamily="34" charset="-122"/>
                <a:cs typeface="Arial"/>
              </a:rPr>
              <a:t> </a:t>
            </a:r>
            <a:r>
              <a:rPr lang="en-US" sz="2000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(INE, 2025)</a:t>
            </a:r>
            <a:endParaRPr lang="en-US" sz="2000">
              <a:solidFill>
                <a:schemeClr val="tx2"/>
              </a:solidFill>
              <a:latin typeface="Raleway"/>
              <a:ea typeface="Roboto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24184" y="4288181"/>
            <a:ext cx="8137582" cy="1155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Las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causas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son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múltiples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: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migración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forzada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(28,8%),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pérdida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empleo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(26,8%),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desahucios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(16,1%). El 59,6%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presenta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síntomas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depresivos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</a:t>
            </a:r>
          </a:p>
          <a:p>
            <a:pPr marL="0" indent="0" algn="l">
              <a:buNone/>
            </a:pPr>
            <a:endParaRPr lang="en-US" sz="1600">
              <a:solidFill>
                <a:schemeClr val="tx2"/>
              </a:solidFill>
              <a:latin typeface="Roboto"/>
              <a:ea typeface="Roboto" pitchFamily="34" charset="-122"/>
              <a:cs typeface="Arial" panose="020B0604020202020204" pitchFamily="34" charset="0"/>
            </a:endParaRPr>
          </a:p>
          <a:p>
            <a:r>
              <a:rPr lang="es-E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Las personas migrantes es una de las principales causas de sinhogarismo que se atiende, y los centros que atienden a este colectivo han aumentado su capacidad.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8D73C7E-AE34-D680-0A3F-9CC0DFE65C4E}"/>
              </a:ext>
            </a:extLst>
          </p:cNvPr>
          <p:cNvSpPr txBox="1"/>
          <p:nvPr/>
        </p:nvSpPr>
        <p:spPr>
          <a:xfrm>
            <a:off x="619618" y="7274680"/>
            <a:ext cx="748937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l">
              <a:buNone/>
            </a:pPr>
            <a:r>
              <a:rPr lang="en-US" sz="1200" b="1">
                <a:solidFill>
                  <a:schemeClr val="tx2"/>
                </a:solidFill>
                <a:latin typeface="Roboto"/>
                <a:ea typeface="Libre Baskerville" pitchFamily="34" charset="-122"/>
                <a:cs typeface="Arial"/>
              </a:rPr>
              <a:t>Datos  de la </a:t>
            </a:r>
            <a:r>
              <a:rPr lang="en-US" sz="1200" b="1" u="sng">
                <a:solidFill>
                  <a:schemeClr val="tx2"/>
                </a:solidFill>
                <a:latin typeface="Roboto"/>
                <a:ea typeface="Libre Baskerville" pitchFamily="34" charset="-122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Encuesta de centros y servicios de atención a las personas sin hogar 2024</a:t>
            </a:r>
            <a:r>
              <a:rPr lang="en-US" sz="1200" b="1">
                <a:solidFill>
                  <a:schemeClr val="tx2"/>
                </a:solidFill>
                <a:latin typeface="Roboto"/>
                <a:ea typeface="Libre Baskerville" pitchFamily="34" charset="-122"/>
                <a:cs typeface="Arial"/>
              </a:rPr>
              <a:t> (</a:t>
            </a:r>
            <a:r>
              <a:rPr lang="en-US" sz="1200" b="1" err="1">
                <a:solidFill>
                  <a:schemeClr val="tx2"/>
                </a:solidFill>
                <a:latin typeface="Roboto"/>
                <a:ea typeface="Libre Baskerville" pitchFamily="34" charset="-122"/>
                <a:cs typeface="Arial"/>
              </a:rPr>
              <a:t>publicada</a:t>
            </a:r>
            <a:r>
              <a:rPr lang="en-US" sz="1200" b="1">
                <a:solidFill>
                  <a:schemeClr val="tx2"/>
                </a:solidFill>
                <a:latin typeface="Roboto"/>
                <a:ea typeface="Libre Baskerville" pitchFamily="34" charset="-122"/>
                <a:cs typeface="Arial"/>
              </a:rPr>
              <a:t> </a:t>
            </a:r>
            <a:r>
              <a:rPr lang="en-US" sz="1200" b="1" err="1">
                <a:solidFill>
                  <a:schemeClr val="tx2"/>
                </a:solidFill>
                <a:latin typeface="Roboto"/>
                <a:ea typeface="Libre Baskerville" pitchFamily="34" charset="-122"/>
                <a:cs typeface="Arial"/>
              </a:rPr>
              <a:t>en</a:t>
            </a:r>
            <a:r>
              <a:rPr lang="en-US" sz="1200" b="1">
                <a:solidFill>
                  <a:schemeClr val="tx2"/>
                </a:solidFill>
                <a:latin typeface="Roboto"/>
                <a:ea typeface="Libre Baskerville" pitchFamily="34" charset="-122"/>
                <a:cs typeface="Arial"/>
              </a:rPr>
              <a:t> </a:t>
            </a:r>
            <a:r>
              <a:rPr lang="en-US" sz="1200" b="1" err="1">
                <a:solidFill>
                  <a:schemeClr val="tx2"/>
                </a:solidFill>
                <a:latin typeface="Roboto"/>
                <a:ea typeface="Libre Baskerville" pitchFamily="34" charset="-122"/>
                <a:cs typeface="Arial"/>
              </a:rPr>
              <a:t>septiembre</a:t>
            </a:r>
            <a:r>
              <a:rPr lang="en-US" sz="1200" b="1">
                <a:solidFill>
                  <a:schemeClr val="tx2"/>
                </a:solidFill>
                <a:latin typeface="Roboto"/>
                <a:ea typeface="Libre Baskerville" pitchFamily="34" charset="-122"/>
                <a:cs typeface="Arial"/>
              </a:rPr>
              <a:t> de 2025)</a:t>
            </a:r>
            <a:endParaRPr lang="en-US" sz="1200" b="1">
              <a:solidFill>
                <a:schemeClr val="tx2"/>
              </a:solidFill>
              <a:latin typeface="Roboto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3C732F-EFFA-DA02-5C0F-2B61E78C486D}"/>
              </a:ext>
            </a:extLst>
          </p:cNvPr>
          <p:cNvSpPr txBox="1"/>
          <p:nvPr/>
        </p:nvSpPr>
        <p:spPr>
          <a:xfrm>
            <a:off x="505326" y="5835315"/>
            <a:ext cx="7315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-228600" algn="just"/>
            <a:r>
              <a:rPr lang="en-US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Alrededor</a:t>
            </a:r>
            <a:r>
              <a:rPr lang="en-US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del 60 % de las personas sin </a:t>
            </a:r>
            <a:r>
              <a:rPr lang="en-US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hogar</a:t>
            </a:r>
            <a:r>
              <a:rPr lang="en-US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‘</a:t>
            </a:r>
            <a:r>
              <a:rPr lang="en-US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sueña</a:t>
            </a:r>
            <a:r>
              <a:rPr lang="en-US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’ con </a:t>
            </a:r>
            <a:r>
              <a:rPr lang="en-US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recuperar</a:t>
            </a:r>
            <a:r>
              <a:rPr lang="en-US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su</a:t>
            </a:r>
            <a:r>
              <a:rPr lang="en-US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red de </a:t>
            </a:r>
            <a:r>
              <a:rPr lang="en-US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apoyo</a:t>
            </a:r>
            <a:r>
              <a:rPr lang="en-US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para </a:t>
            </a:r>
            <a:r>
              <a:rPr lang="en-US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salir</a:t>
            </a:r>
            <a:r>
              <a:rPr lang="en-US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de la </a:t>
            </a:r>
            <a:r>
              <a:rPr lang="en-US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exclusión</a:t>
            </a:r>
            <a:r>
              <a:rPr lang="en-US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ED83F-561E-B6D1-53F0-9F8AF74C1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F5601611-871F-BE93-8959-3DBC7A285C3A}"/>
              </a:ext>
            </a:extLst>
          </p:cNvPr>
          <p:cNvSpPr/>
          <p:nvPr/>
        </p:nvSpPr>
        <p:spPr>
          <a:xfrm>
            <a:off x="684133" y="35724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600" b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Causas del </a:t>
            </a:r>
            <a:r>
              <a:rPr lang="en-US" sz="3600" b="1" err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Sinhogarismo</a:t>
            </a:r>
            <a:endParaRPr lang="en-US" sz="3600" b="1">
              <a:solidFill>
                <a:srgbClr val="C00000"/>
              </a:solidFill>
              <a:latin typeface="Roboto"/>
              <a:cs typeface="Arial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1C4C3964-D23D-EF09-AD01-31F512134BE4}"/>
              </a:ext>
            </a:extLst>
          </p:cNvPr>
          <p:cNvSpPr/>
          <p:nvPr/>
        </p:nvSpPr>
        <p:spPr>
          <a:xfrm>
            <a:off x="703532" y="1705540"/>
            <a:ext cx="810636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Las personas </a:t>
            </a:r>
            <a:r>
              <a:rPr lang="en-US" sz="1600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acompañadas</a:t>
            </a:r>
            <a:r>
              <a:rPr lang="en-US" sz="1600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</a:t>
            </a:r>
            <a:r>
              <a:rPr lang="en-US" sz="1600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por</a:t>
            </a:r>
            <a:r>
              <a:rPr lang="en-US" sz="1600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</a:t>
            </a:r>
            <a:r>
              <a:rPr lang="en-US" sz="1600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Cáritas</a:t>
            </a:r>
            <a:r>
              <a:rPr lang="en-US" sz="1600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</a:t>
            </a:r>
            <a:r>
              <a:rPr lang="en-US" sz="1600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identifican</a:t>
            </a:r>
            <a:r>
              <a:rPr lang="en-US" sz="1600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</a:t>
            </a:r>
            <a:r>
              <a:rPr lang="en-US" sz="1600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múltiples</a:t>
            </a:r>
            <a:r>
              <a:rPr lang="en-US" sz="1600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</a:t>
            </a:r>
            <a:r>
              <a:rPr lang="en-US" sz="1600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factores</a:t>
            </a:r>
            <a:r>
              <a:rPr lang="en-US" sz="1600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</a:t>
            </a:r>
            <a:r>
              <a:rPr lang="en-US" sz="1600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que</a:t>
            </a:r>
            <a:r>
              <a:rPr lang="en-US" sz="1600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</a:t>
            </a:r>
            <a:r>
              <a:rPr lang="en-US" sz="1600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desencadenan</a:t>
            </a:r>
            <a:r>
              <a:rPr lang="en-US" sz="1600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</a:t>
            </a:r>
            <a:r>
              <a:rPr lang="en-US" sz="1600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su</a:t>
            </a:r>
            <a:r>
              <a:rPr lang="en-US" sz="1600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</a:t>
            </a:r>
            <a:r>
              <a:rPr lang="en-US" sz="1600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situación</a:t>
            </a:r>
            <a:r>
              <a:rPr lang="en-US" sz="1600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actual.</a:t>
            </a:r>
            <a:endParaRPr lang="en-US" sz="1600">
              <a:latin typeface="Roboto"/>
              <a:ea typeface="Open Sans"/>
              <a:cs typeface="Arial"/>
            </a:endParaRPr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44E53B34-5A9C-23A6-1D02-D6812A337667}"/>
              </a:ext>
            </a:extLst>
          </p:cNvPr>
          <p:cNvSpPr/>
          <p:nvPr/>
        </p:nvSpPr>
        <p:spPr>
          <a:xfrm>
            <a:off x="684133" y="2640364"/>
            <a:ext cx="7775734" cy="1126212"/>
          </a:xfrm>
          <a:prstGeom prst="roundRect">
            <a:avLst>
              <a:gd name="adj" fmla="val 2604"/>
            </a:avLst>
          </a:prstGeom>
          <a:solidFill>
            <a:srgbClr val="EAE8F3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950F33D3-31FF-F19D-13F0-FC968EF077F2}"/>
              </a:ext>
            </a:extLst>
          </p:cNvPr>
          <p:cNvSpPr/>
          <p:nvPr/>
        </p:nvSpPr>
        <p:spPr>
          <a:xfrm>
            <a:off x="879515" y="2835745"/>
            <a:ext cx="2443639" cy="305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err="1">
                <a:solidFill>
                  <a:srgbClr val="49495A"/>
                </a:solidFill>
                <a:latin typeface="Roboto"/>
                <a:ea typeface="Libre Baskerville" pitchFamily="34" charset="-122"/>
                <a:cs typeface="Arial"/>
              </a:rPr>
              <a:t>Estructurales</a:t>
            </a:r>
            <a:endParaRPr lang="en-US" sz="1900" b="1" err="1">
              <a:latin typeface="Roboto"/>
              <a:cs typeface="Arial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DF300C4C-79C7-5336-72A9-6E98DAC70086}"/>
              </a:ext>
            </a:extLst>
          </p:cNvPr>
          <p:cNvSpPr/>
          <p:nvPr/>
        </p:nvSpPr>
        <p:spPr>
          <a:xfrm>
            <a:off x="879515" y="3258417"/>
            <a:ext cx="7384971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Desempleo</a:t>
            </a:r>
            <a:r>
              <a:rPr lang="en-US" sz="1600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, </a:t>
            </a:r>
            <a:r>
              <a:rPr lang="en-US" sz="1600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precariedad</a:t>
            </a:r>
            <a:r>
              <a:rPr lang="en-US" sz="1600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</a:t>
            </a:r>
            <a:r>
              <a:rPr lang="en-US" sz="1600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laboral</a:t>
            </a:r>
            <a:r>
              <a:rPr lang="en-US" sz="1600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, </a:t>
            </a:r>
            <a:r>
              <a:rPr lang="en-US" sz="1600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bajos</a:t>
            </a:r>
            <a:r>
              <a:rPr lang="en-US" sz="1600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</a:t>
            </a:r>
            <a:r>
              <a:rPr lang="en-US" sz="1600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ingresos</a:t>
            </a:r>
            <a:r>
              <a:rPr lang="en-US" sz="1600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y </a:t>
            </a:r>
            <a:r>
              <a:rPr lang="en-US" sz="1600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aumento</a:t>
            </a:r>
            <a:r>
              <a:rPr lang="en-US" sz="1600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del </a:t>
            </a:r>
            <a:r>
              <a:rPr lang="en-US" sz="1600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coste</a:t>
            </a:r>
            <a:r>
              <a:rPr lang="en-US" sz="1600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 de </a:t>
            </a:r>
            <a:r>
              <a:rPr lang="en-US" sz="1600" err="1">
                <a:solidFill>
                  <a:srgbClr val="49495A"/>
                </a:solidFill>
                <a:latin typeface="Roboto"/>
                <a:ea typeface="Open Sans"/>
                <a:cs typeface="Arial"/>
              </a:rPr>
              <a:t>vivienda</a:t>
            </a:r>
            <a:endParaRPr lang="en-US" sz="1600" err="1">
              <a:latin typeface="Roboto"/>
              <a:ea typeface="Open Sans"/>
              <a:cs typeface="Arial"/>
            </a:endParaRPr>
          </a:p>
        </p:txBody>
      </p:sp>
      <p:sp>
        <p:nvSpPr>
          <p:cNvPr id="12" name="Shape 5">
            <a:extLst>
              <a:ext uri="{FF2B5EF4-FFF2-40B4-BE49-F238E27FC236}">
                <a16:creationId xmlns:a16="http://schemas.microsoft.com/office/drawing/2014/main" id="{C0B8B23C-9950-E8F3-A025-DB4F48717516}"/>
              </a:ext>
            </a:extLst>
          </p:cNvPr>
          <p:cNvSpPr/>
          <p:nvPr/>
        </p:nvSpPr>
        <p:spPr>
          <a:xfrm>
            <a:off x="684133" y="5044800"/>
            <a:ext cx="7775734" cy="1438989"/>
          </a:xfrm>
          <a:prstGeom prst="roundRect">
            <a:avLst>
              <a:gd name="adj" fmla="val 2038"/>
            </a:avLst>
          </a:prstGeom>
          <a:solidFill>
            <a:srgbClr val="EAE8F3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1A0F6FC3-21C6-4187-B057-3AE548623BE3}"/>
              </a:ext>
            </a:extLst>
          </p:cNvPr>
          <p:cNvSpPr/>
          <p:nvPr/>
        </p:nvSpPr>
        <p:spPr>
          <a:xfrm>
            <a:off x="879515" y="5240181"/>
            <a:ext cx="2443639" cy="305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err="1">
                <a:solidFill>
                  <a:srgbClr val="49495A"/>
                </a:solidFill>
                <a:latin typeface="Roboto"/>
                <a:ea typeface="Libre Baskerville" pitchFamily="34" charset="-122"/>
                <a:cs typeface="Arial"/>
              </a:rPr>
              <a:t>Institucionales</a:t>
            </a:r>
            <a:endParaRPr lang="en-US" sz="1900" b="1" err="1">
              <a:latin typeface="Roboto"/>
              <a:cs typeface="Arial"/>
            </a:endParaRPr>
          </a:p>
        </p:txBody>
      </p:sp>
      <p:sp>
        <p:nvSpPr>
          <p:cNvPr id="16" name="Text 7">
            <a:extLst>
              <a:ext uri="{FF2B5EF4-FFF2-40B4-BE49-F238E27FC236}">
                <a16:creationId xmlns:a16="http://schemas.microsoft.com/office/drawing/2014/main" id="{8DB71570-A099-5E7B-E4BA-A371DA3A16FD}"/>
              </a:ext>
            </a:extLst>
          </p:cNvPr>
          <p:cNvSpPr/>
          <p:nvPr/>
        </p:nvSpPr>
        <p:spPr>
          <a:xfrm>
            <a:off x="879515" y="5662853"/>
            <a:ext cx="7384971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Falta de </a:t>
            </a:r>
            <a:r>
              <a:rPr lang="en-US" sz="1500" err="1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políticas</a:t>
            </a:r>
            <a:r>
              <a:rPr lang="en-US" sz="1500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 </a:t>
            </a:r>
            <a:r>
              <a:rPr lang="en-US" sz="1500" err="1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adecuadas</a:t>
            </a:r>
            <a:r>
              <a:rPr lang="en-US" sz="1500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, </a:t>
            </a:r>
            <a:r>
              <a:rPr lang="en-US" sz="1500" err="1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insuficiencia</a:t>
            </a:r>
            <a:r>
              <a:rPr lang="en-US" sz="1500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 de </a:t>
            </a:r>
            <a:r>
              <a:rPr lang="en-US" sz="1500" err="1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ayudas</a:t>
            </a:r>
            <a:r>
              <a:rPr lang="en-US" sz="1500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 </a:t>
            </a:r>
            <a:r>
              <a:rPr lang="en-US" sz="1500" err="1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sociales</a:t>
            </a:r>
            <a:r>
              <a:rPr lang="en-US" sz="1500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 y </a:t>
            </a:r>
            <a:r>
              <a:rPr lang="en-US" sz="1500" err="1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burocracia</a:t>
            </a:r>
            <a:r>
              <a:rPr lang="en-US" sz="1500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 </a:t>
            </a:r>
            <a:r>
              <a:rPr lang="en-US" sz="1500" err="1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complicada</a:t>
            </a:r>
          </a:p>
        </p:txBody>
      </p:sp>
      <p:pic>
        <p:nvPicPr>
          <p:cNvPr id="26" name="Imagen 25" descr="Un hombre con una camisa negra&#10;&#10;El contenido generado por IA puede ser incorrecto.">
            <a:extLst>
              <a:ext uri="{FF2B5EF4-FFF2-40B4-BE49-F238E27FC236}">
                <a16:creationId xmlns:a16="http://schemas.microsoft.com/office/drawing/2014/main" id="{7DCB75CB-6AC0-4A10-B5BF-955C6A662C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88" r="48941" b="4149"/>
          <a:stretch>
            <a:fillRect/>
          </a:stretch>
        </p:blipFill>
        <p:spPr>
          <a:xfrm>
            <a:off x="9823782" y="0"/>
            <a:ext cx="4915468" cy="82408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635385-1015-1DD1-50F0-779C743EFFC5}"/>
              </a:ext>
            </a:extLst>
          </p:cNvPr>
          <p:cNvSpPr txBox="1"/>
          <p:nvPr/>
        </p:nvSpPr>
        <p:spPr>
          <a:xfrm>
            <a:off x="686946" y="3878523"/>
            <a:ext cx="714102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49580" algn="just"/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“No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encontrar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un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trabajo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eso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es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muy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frustrante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”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.</a:t>
            </a:r>
          </a:p>
          <a:p>
            <a:pPr marL="449580" algn="just"/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“Si no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tienes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una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nómina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no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sirve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de nada,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aunque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ahorre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dinero con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los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trabajos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que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hago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nada, no me vale para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alquilar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”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B28D5-D9A9-2409-EC5D-12A438973F65}"/>
              </a:ext>
            </a:extLst>
          </p:cNvPr>
          <p:cNvSpPr txBox="1"/>
          <p:nvPr/>
        </p:nvSpPr>
        <p:spPr>
          <a:xfrm>
            <a:off x="686945" y="6597659"/>
            <a:ext cx="7315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49580" algn="just"/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“Me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dicen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“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tienes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quince días para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dejar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el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centro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de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acogida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buscar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casa y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empleo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”; y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así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perdí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el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techo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que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tenía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”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. 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“La residencia no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viene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con un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hogar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viene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con un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tiempo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corto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y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limitado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para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ordenar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tu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vida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”.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1515D-4A1D-A2E7-3E53-13788009F958}"/>
              </a:ext>
            </a:extLst>
          </p:cNvPr>
          <p:cNvSpPr txBox="1"/>
          <p:nvPr/>
        </p:nvSpPr>
        <p:spPr>
          <a:xfrm>
            <a:off x="692331" y="1071154"/>
            <a:ext cx="7315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>
                <a:solidFill>
                  <a:srgbClr val="C00000"/>
                </a:solidFill>
                <a:latin typeface="Roboto"/>
                <a:ea typeface="Calibri Light"/>
                <a:cs typeface="Calibri Light"/>
              </a:rPr>
              <a:t>POR QUÉ SE TRUNCAN LOS SUEÑOS</a:t>
            </a:r>
          </a:p>
        </p:txBody>
      </p:sp>
    </p:spTree>
    <p:extLst>
      <p:ext uri="{BB962C8B-B14F-4D97-AF65-F5344CB8AC3E}">
        <p14:creationId xmlns:p14="http://schemas.microsoft.com/office/powerpoint/2010/main" val="938764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57FBB-B0F2-6697-3DBD-2F7AD5A14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8">
            <a:extLst>
              <a:ext uri="{FF2B5EF4-FFF2-40B4-BE49-F238E27FC236}">
                <a16:creationId xmlns:a16="http://schemas.microsoft.com/office/drawing/2014/main" id="{7AC5D3E3-BEE0-A530-C6F6-16B18294F7A3}"/>
              </a:ext>
            </a:extLst>
          </p:cNvPr>
          <p:cNvSpPr/>
          <p:nvPr/>
        </p:nvSpPr>
        <p:spPr>
          <a:xfrm>
            <a:off x="684133" y="1846977"/>
            <a:ext cx="7775734" cy="1126212"/>
          </a:xfrm>
          <a:prstGeom prst="roundRect">
            <a:avLst>
              <a:gd name="adj" fmla="val 2604"/>
            </a:avLst>
          </a:prstGeom>
          <a:solidFill>
            <a:srgbClr val="EAE8F3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8" name="Text 9">
            <a:extLst>
              <a:ext uri="{FF2B5EF4-FFF2-40B4-BE49-F238E27FC236}">
                <a16:creationId xmlns:a16="http://schemas.microsoft.com/office/drawing/2014/main" id="{63E877D4-339A-9E6F-0B16-295DB898BDEA}"/>
              </a:ext>
            </a:extLst>
          </p:cNvPr>
          <p:cNvSpPr/>
          <p:nvPr/>
        </p:nvSpPr>
        <p:spPr>
          <a:xfrm>
            <a:off x="879515" y="2042358"/>
            <a:ext cx="2443639" cy="305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err="1">
                <a:solidFill>
                  <a:schemeClr val="tx2"/>
                </a:solidFill>
                <a:latin typeface="Roboto"/>
                <a:ea typeface="Libre Baskerville" pitchFamily="34" charset="-122"/>
                <a:cs typeface="Arial"/>
              </a:rPr>
              <a:t>Relacionales</a:t>
            </a:r>
            <a:endParaRPr lang="en-US" sz="1900" b="1" err="1">
              <a:solidFill>
                <a:schemeClr val="tx2"/>
              </a:solidFill>
              <a:latin typeface="Roboto"/>
              <a:cs typeface="Arial"/>
            </a:endParaRPr>
          </a:p>
        </p:txBody>
      </p:sp>
      <p:sp>
        <p:nvSpPr>
          <p:cNvPr id="19" name="Text 10">
            <a:extLst>
              <a:ext uri="{FF2B5EF4-FFF2-40B4-BE49-F238E27FC236}">
                <a16:creationId xmlns:a16="http://schemas.microsoft.com/office/drawing/2014/main" id="{B73AD1B0-11BB-D1D1-7466-0C68E92AE21D}"/>
              </a:ext>
            </a:extLst>
          </p:cNvPr>
          <p:cNvSpPr/>
          <p:nvPr/>
        </p:nvSpPr>
        <p:spPr>
          <a:xfrm>
            <a:off x="879515" y="2465030"/>
            <a:ext cx="7384971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err="1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Aislamiento</a:t>
            </a:r>
            <a:r>
              <a:rPr lang="en-US" sz="1600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 social,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conflictos</a:t>
            </a:r>
            <a:r>
              <a:rPr lang="en-US" sz="1600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familiares</a:t>
            </a:r>
            <a:r>
              <a:rPr lang="en-US" sz="1600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 y </a:t>
            </a:r>
            <a:r>
              <a:rPr lang="en-US" sz="1600" err="1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violencia</a:t>
            </a:r>
            <a:r>
              <a:rPr lang="en-US" sz="1600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género</a:t>
            </a:r>
            <a:endParaRPr lang="en-US" sz="1600">
              <a:solidFill>
                <a:schemeClr val="tx2"/>
              </a:solidFill>
              <a:latin typeface="Roboto"/>
              <a:ea typeface="Open Sans"/>
              <a:cs typeface="Arial"/>
            </a:endParaRPr>
          </a:p>
        </p:txBody>
      </p:sp>
      <p:sp>
        <p:nvSpPr>
          <p:cNvPr id="20" name="Shape 11">
            <a:extLst>
              <a:ext uri="{FF2B5EF4-FFF2-40B4-BE49-F238E27FC236}">
                <a16:creationId xmlns:a16="http://schemas.microsoft.com/office/drawing/2014/main" id="{4C1336A4-AB4B-D35A-019A-465880338961}"/>
              </a:ext>
            </a:extLst>
          </p:cNvPr>
          <p:cNvSpPr/>
          <p:nvPr/>
        </p:nvSpPr>
        <p:spPr>
          <a:xfrm>
            <a:off x="684133" y="4200067"/>
            <a:ext cx="7775734" cy="1126212"/>
          </a:xfrm>
          <a:prstGeom prst="roundRect">
            <a:avLst>
              <a:gd name="adj" fmla="val 2604"/>
            </a:avLst>
          </a:prstGeom>
          <a:solidFill>
            <a:srgbClr val="EAE8F3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1" name="Text 12">
            <a:extLst>
              <a:ext uri="{FF2B5EF4-FFF2-40B4-BE49-F238E27FC236}">
                <a16:creationId xmlns:a16="http://schemas.microsoft.com/office/drawing/2014/main" id="{79BA48CA-7107-0BEB-66C5-BC60B51E033F}"/>
              </a:ext>
            </a:extLst>
          </p:cNvPr>
          <p:cNvSpPr/>
          <p:nvPr/>
        </p:nvSpPr>
        <p:spPr>
          <a:xfrm>
            <a:off x="879515" y="4383574"/>
            <a:ext cx="2443639" cy="305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>
                <a:solidFill>
                  <a:schemeClr val="tx2"/>
                </a:solidFill>
                <a:latin typeface="Roboto"/>
                <a:ea typeface="Libre Baskerville" pitchFamily="34" charset="-122"/>
                <a:cs typeface="Arial"/>
              </a:rPr>
              <a:t>Personales</a:t>
            </a:r>
            <a:endParaRPr lang="en-US" sz="1900" b="1">
              <a:solidFill>
                <a:schemeClr val="tx2"/>
              </a:solidFill>
              <a:latin typeface="Roboto"/>
              <a:cs typeface="Arial"/>
            </a:endParaRPr>
          </a:p>
        </p:txBody>
      </p:sp>
      <p:sp>
        <p:nvSpPr>
          <p:cNvPr id="22" name="Text 13">
            <a:extLst>
              <a:ext uri="{FF2B5EF4-FFF2-40B4-BE49-F238E27FC236}">
                <a16:creationId xmlns:a16="http://schemas.microsoft.com/office/drawing/2014/main" id="{1453C413-5D57-C951-F93A-5AB98AA5692C}"/>
              </a:ext>
            </a:extLst>
          </p:cNvPr>
          <p:cNvSpPr/>
          <p:nvPr/>
        </p:nvSpPr>
        <p:spPr>
          <a:xfrm>
            <a:off x="879515" y="4818121"/>
            <a:ext cx="7384971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err="1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Discapacidad</a:t>
            </a:r>
            <a:r>
              <a:rPr lang="en-US" sz="1600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problemas</a:t>
            </a:r>
            <a:r>
              <a:rPr lang="en-US" sz="1600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salud</a:t>
            </a:r>
            <a:r>
              <a:rPr lang="en-US" sz="1600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 mental,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adicciones</a:t>
            </a:r>
            <a:r>
              <a:rPr lang="en-US" sz="1600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, bajo </a:t>
            </a:r>
            <a:r>
              <a:rPr lang="en-US" sz="1600" err="1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nivel</a:t>
            </a:r>
            <a:r>
              <a:rPr lang="en-US" sz="1600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Open Sans"/>
                <a:cs typeface="Arial"/>
              </a:rPr>
              <a:t>educativo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32B978-ED63-3A09-4DC5-6D489FCD943E}"/>
              </a:ext>
            </a:extLst>
          </p:cNvPr>
          <p:cNvSpPr txBox="1"/>
          <p:nvPr/>
        </p:nvSpPr>
        <p:spPr>
          <a:xfrm>
            <a:off x="500514" y="5743470"/>
            <a:ext cx="73152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49580" algn="just"/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“Por malas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decisiones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por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orgullo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puede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ser… no lo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sé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”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. Marisa era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una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mujer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que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tenía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“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una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vida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acomodada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tranquila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segura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con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una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familia normal, mi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marido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y mi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hijo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y mi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hermana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;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pero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he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pasado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como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en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un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sueño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de la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noche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a la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mañana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a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perderlo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todo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”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6F5F60-CB46-9E92-888F-7E35F6110661}"/>
              </a:ext>
            </a:extLst>
          </p:cNvPr>
          <p:cNvSpPr txBox="1"/>
          <p:nvPr/>
        </p:nvSpPr>
        <p:spPr>
          <a:xfrm>
            <a:off x="685800" y="3442345"/>
            <a:ext cx="7315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49580" algn="just"/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“No le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importas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a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nadie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”.</a:t>
            </a:r>
          </a:p>
        </p:txBody>
      </p:sp>
      <p:pic>
        <p:nvPicPr>
          <p:cNvPr id="4" name="Image 0" descr="Un hombre con lentes mirando de frente&#10;&#10;El contenido generado por IA puede ser incorrecto.">
            <a:extLst>
              <a:ext uri="{FF2B5EF4-FFF2-40B4-BE49-F238E27FC236}">
                <a16:creationId xmlns:a16="http://schemas.microsoft.com/office/drawing/2014/main" id="{EFAFF23D-CD3F-AC38-D7FF-00155FAC96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98" r="32498"/>
          <a:stretch>
            <a:fillRect/>
          </a:stretch>
        </p:blipFill>
        <p:spPr>
          <a:xfrm>
            <a:off x="9500260" y="0"/>
            <a:ext cx="5133006" cy="8248446"/>
          </a:xfrm>
          <a:prstGeom prst="rect">
            <a:avLst/>
          </a:prstGeom>
        </p:spPr>
      </p:pic>
      <p:sp>
        <p:nvSpPr>
          <p:cNvPr id="9" name="Text 0">
            <a:extLst>
              <a:ext uri="{FF2B5EF4-FFF2-40B4-BE49-F238E27FC236}">
                <a16:creationId xmlns:a16="http://schemas.microsoft.com/office/drawing/2014/main" id="{408882E8-608A-9DE7-74D3-1DFCDC2C4254}"/>
              </a:ext>
            </a:extLst>
          </p:cNvPr>
          <p:cNvSpPr/>
          <p:nvPr/>
        </p:nvSpPr>
        <p:spPr>
          <a:xfrm>
            <a:off x="684133" y="35724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600" b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Causas del </a:t>
            </a:r>
            <a:r>
              <a:rPr lang="en-US" sz="3600" b="1" err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Sinhogarismo</a:t>
            </a:r>
            <a:endParaRPr lang="en-US" sz="3600" b="1">
              <a:solidFill>
                <a:srgbClr val="C00000"/>
              </a:solidFill>
              <a:latin typeface="Roboto"/>
              <a:cs typeface="Arial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431FE0C3-90E7-979D-A386-42E80DC83326}"/>
              </a:ext>
            </a:extLst>
          </p:cNvPr>
          <p:cNvSpPr txBox="1"/>
          <p:nvPr/>
        </p:nvSpPr>
        <p:spPr>
          <a:xfrm>
            <a:off x="692331" y="1071154"/>
            <a:ext cx="7315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>
                <a:solidFill>
                  <a:srgbClr val="C00000"/>
                </a:solidFill>
                <a:latin typeface="Roboto"/>
                <a:ea typeface="Calibri Light"/>
                <a:cs typeface="Calibri Light"/>
              </a:rPr>
              <a:t>POR QUÉ SE TRUNCAN LOS SUEÑOS</a:t>
            </a:r>
          </a:p>
        </p:txBody>
      </p:sp>
    </p:spTree>
    <p:extLst>
      <p:ext uri="{BB962C8B-B14F-4D97-AF65-F5344CB8AC3E}">
        <p14:creationId xmlns:p14="http://schemas.microsoft.com/office/powerpoint/2010/main" val="1714730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8299" y="533400"/>
            <a:ext cx="10254258" cy="605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750"/>
              </a:lnSpc>
            </a:pPr>
            <a:r>
              <a:rPr lang="en-US" sz="3600" b="1" err="1">
                <a:solidFill>
                  <a:srgbClr val="C00000"/>
                </a:solidFill>
                <a:latin typeface="Arial"/>
                <a:cs typeface="Arial"/>
              </a:rPr>
              <a:t>Qué</a:t>
            </a:r>
            <a:r>
              <a:rPr lang="en-US" sz="360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b="1" err="1">
                <a:solidFill>
                  <a:srgbClr val="C00000"/>
                </a:solidFill>
                <a:latin typeface="Arial"/>
                <a:cs typeface="Arial"/>
              </a:rPr>
              <a:t>emociones</a:t>
            </a:r>
            <a:r>
              <a:rPr lang="en-US" sz="3600" b="1">
                <a:solidFill>
                  <a:srgbClr val="C00000"/>
                </a:solidFill>
                <a:latin typeface="Arial"/>
                <a:cs typeface="Arial"/>
              </a:rPr>
              <a:t> se </a:t>
            </a:r>
            <a:r>
              <a:rPr lang="en-US" sz="3600" b="1" err="1">
                <a:solidFill>
                  <a:srgbClr val="C00000"/>
                </a:solidFill>
                <a:latin typeface="Arial"/>
                <a:cs typeface="Arial"/>
              </a:rPr>
              <a:t>generan</a:t>
            </a:r>
            <a:endParaRPr lang="en-US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692500-2162-37EC-14E3-10EF2946397F}"/>
              </a:ext>
            </a:extLst>
          </p:cNvPr>
          <p:cNvSpPr txBox="1"/>
          <p:nvPr/>
        </p:nvSpPr>
        <p:spPr>
          <a:xfrm>
            <a:off x="673768" y="1588168"/>
            <a:ext cx="615260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Frustración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la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soledad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pérdida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autoestima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...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Así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se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llega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sentir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que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se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pierde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la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dignidad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76DEA-95EC-121E-9B4D-5B39DFC94736}"/>
              </a:ext>
            </a:extLst>
          </p:cNvPr>
          <p:cNvSpPr txBox="1"/>
          <p:nvPr/>
        </p:nvSpPr>
        <p:spPr>
          <a:xfrm>
            <a:off x="676894" y="3177837"/>
            <a:ext cx="731520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“Nada me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cuadraba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no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sabía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si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estaba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dolida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herida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no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sabía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cómo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había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llegado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a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esa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situación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”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. </a:t>
            </a:r>
          </a:p>
          <a:p>
            <a:pPr algn="just"/>
            <a:endParaRPr lang="en-US" sz="1600">
              <a:solidFill>
                <a:schemeClr val="tx2"/>
              </a:solidFill>
              <a:latin typeface="Roboto"/>
              <a:ea typeface="Calibri Light"/>
              <a:cs typeface="Calibri Light"/>
            </a:endParaRPr>
          </a:p>
          <a:p>
            <a:pPr algn="just"/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“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Me he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sentido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ausente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conmigo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mismo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fui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perdiendo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la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autoestima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”</a:t>
            </a:r>
            <a:r>
              <a:rPr lang="en-US" sz="1600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.</a:t>
            </a:r>
          </a:p>
          <a:p>
            <a:pPr algn="just"/>
            <a:endParaRPr lang="en-US" sz="1600">
              <a:solidFill>
                <a:schemeClr val="tx2"/>
              </a:solidFill>
              <a:latin typeface="Roboto"/>
              <a:ea typeface="Calibri Light"/>
              <a:cs typeface="Calibri Light"/>
            </a:endParaRPr>
          </a:p>
          <a:p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“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Sientes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que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no has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hecho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lo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suficiente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,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que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a lo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mejor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algo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en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ti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que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no </a:t>
            </a:r>
            <a:r>
              <a:rPr lang="en-US" sz="1600" b="1" err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está</a:t>
            </a:r>
            <a:r>
              <a:rPr lang="en-US" sz="1600" b="1">
                <a:solidFill>
                  <a:schemeClr val="tx2"/>
                </a:solidFill>
                <a:latin typeface="Roboto"/>
                <a:ea typeface="Calibri Light"/>
                <a:cs typeface="Calibri Light"/>
              </a:rPr>
              <a:t> bien”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</a:p>
        </p:txBody>
      </p:sp>
      <p:pic>
        <p:nvPicPr>
          <p:cNvPr id="6" name="Image 0" descr="Un hombre con lentes y la boca abierta&#10;&#10;El contenido generado por IA puede ser incorrecto.">
            <a:extLst>
              <a:ext uri="{FF2B5EF4-FFF2-40B4-BE49-F238E27FC236}">
                <a16:creationId xmlns:a16="http://schemas.microsoft.com/office/drawing/2014/main" id="{19E84458-1E52-3D81-E93A-7454500F96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98" r="32498"/>
          <a:stretch>
            <a:fillRect/>
          </a:stretch>
        </p:blipFill>
        <p:spPr>
          <a:xfrm>
            <a:off x="9500260" y="0"/>
            <a:ext cx="5133006" cy="824844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8299" y="533400"/>
            <a:ext cx="10254258" cy="605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750"/>
              </a:lnSpc>
            </a:pPr>
            <a:r>
              <a:rPr lang="en-US" sz="3600" b="1" err="1">
                <a:solidFill>
                  <a:srgbClr val="C00000"/>
                </a:solidFill>
                <a:latin typeface="Roboto"/>
                <a:ea typeface="Roboto"/>
                <a:cs typeface="Arial"/>
              </a:rPr>
              <a:t>Qué</a:t>
            </a:r>
            <a:r>
              <a:rPr lang="en-US" sz="3600" b="1">
                <a:solidFill>
                  <a:srgbClr val="C00000"/>
                </a:solidFill>
                <a:latin typeface="Roboto"/>
                <a:ea typeface="Roboto"/>
                <a:cs typeface="Arial"/>
              </a:rPr>
              <a:t> derechos se </a:t>
            </a:r>
            <a:r>
              <a:rPr lang="en-US" sz="3600" b="1" err="1">
                <a:solidFill>
                  <a:srgbClr val="C00000"/>
                </a:solidFill>
                <a:latin typeface="Roboto"/>
                <a:ea typeface="Roboto"/>
                <a:cs typeface="Arial"/>
              </a:rPr>
              <a:t>vulneran</a:t>
            </a:r>
            <a:endParaRPr lang="en-US" err="1">
              <a:latin typeface="Roboto"/>
              <a:ea typeface="Roboto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78299" y="1817251"/>
            <a:ext cx="4295418" cy="1740098"/>
          </a:xfrm>
          <a:prstGeom prst="roundRect">
            <a:avLst>
              <a:gd name="adj" fmla="val 6306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4" name="Shape 2"/>
          <p:cNvSpPr/>
          <p:nvPr/>
        </p:nvSpPr>
        <p:spPr>
          <a:xfrm>
            <a:off x="678299" y="1794391"/>
            <a:ext cx="4295418" cy="91440"/>
          </a:xfrm>
          <a:prstGeom prst="roundRect">
            <a:avLst>
              <a:gd name="adj" fmla="val 89021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5" name="Shape 3"/>
          <p:cNvSpPr/>
          <p:nvPr/>
        </p:nvSpPr>
        <p:spPr>
          <a:xfrm>
            <a:off x="2535257" y="1526619"/>
            <a:ext cx="581382" cy="581382"/>
          </a:xfrm>
          <a:prstGeom prst="roundRect">
            <a:avLst>
              <a:gd name="adj" fmla="val 157280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6" name="Text 4"/>
          <p:cNvSpPr/>
          <p:nvPr/>
        </p:nvSpPr>
        <p:spPr>
          <a:xfrm>
            <a:off x="2709684" y="1671995"/>
            <a:ext cx="232529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800" b="1">
                <a:solidFill>
                  <a:srgbClr val="FFFFFF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</a:t>
            </a:r>
            <a:endParaRPr 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94874" y="2301716"/>
            <a:ext cx="2422565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Vivienda </a:t>
            </a:r>
            <a:r>
              <a:rPr lang="en-US" sz="1900" b="1" err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Adecuada</a:t>
            </a:r>
            <a:endParaRPr lang="en-US" sz="1900" b="1" err="1">
              <a:solidFill>
                <a:schemeClr val="tx2"/>
              </a:solidFill>
              <a:latin typeface="Roboto"/>
              <a:cs typeface="Arial"/>
            </a:endParaRPr>
          </a:p>
        </p:txBody>
      </p:sp>
      <p:sp>
        <p:nvSpPr>
          <p:cNvPr id="8" name="Text 6"/>
          <p:cNvSpPr/>
          <p:nvPr/>
        </p:nvSpPr>
        <p:spPr>
          <a:xfrm>
            <a:off x="894874" y="2720697"/>
            <a:ext cx="3862268" cy="620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Desprotección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ante la ley.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Imposibilidad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acceder 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alojamiento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digno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y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seguro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</a:t>
            </a:r>
          </a:p>
        </p:txBody>
      </p:sp>
      <p:sp>
        <p:nvSpPr>
          <p:cNvPr id="9" name="Shape 7"/>
          <p:cNvSpPr/>
          <p:nvPr/>
        </p:nvSpPr>
        <p:spPr>
          <a:xfrm>
            <a:off x="5167432" y="1817251"/>
            <a:ext cx="4295418" cy="1740098"/>
          </a:xfrm>
          <a:prstGeom prst="roundRect">
            <a:avLst>
              <a:gd name="adj" fmla="val 6306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0" name="Shape 8"/>
          <p:cNvSpPr/>
          <p:nvPr/>
        </p:nvSpPr>
        <p:spPr>
          <a:xfrm>
            <a:off x="5167432" y="1794391"/>
            <a:ext cx="4295418" cy="91440"/>
          </a:xfrm>
          <a:prstGeom prst="roundRect">
            <a:avLst>
              <a:gd name="adj" fmla="val 89021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1" name="Shape 9"/>
          <p:cNvSpPr/>
          <p:nvPr/>
        </p:nvSpPr>
        <p:spPr>
          <a:xfrm>
            <a:off x="7024390" y="1526619"/>
            <a:ext cx="581382" cy="581382"/>
          </a:xfrm>
          <a:prstGeom prst="roundRect">
            <a:avLst>
              <a:gd name="adj" fmla="val 157280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2" name="Text 10"/>
          <p:cNvSpPr/>
          <p:nvPr/>
        </p:nvSpPr>
        <p:spPr>
          <a:xfrm>
            <a:off x="7198816" y="1671995"/>
            <a:ext cx="232529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800" b="1">
                <a:solidFill>
                  <a:srgbClr val="FFFFFF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</a:t>
            </a:r>
            <a:endParaRPr 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384006" y="2301716"/>
            <a:ext cx="2422565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err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Trabajo</a:t>
            </a:r>
            <a:r>
              <a:rPr lang="en-US" sz="1900" b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 </a:t>
            </a:r>
            <a:r>
              <a:rPr lang="en-US" sz="1900" b="1" err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Decente</a:t>
            </a:r>
            <a:endParaRPr lang="en-US" sz="1900" err="1">
              <a:solidFill>
                <a:schemeClr val="tx2"/>
              </a:solidFill>
              <a:latin typeface="Raleway"/>
              <a:ea typeface="Roboto"/>
              <a:cs typeface="Arial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384006" y="2720697"/>
            <a:ext cx="3862268" cy="620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Precariedad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laboral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economía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sumergida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chantajes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 Sin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hogar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sin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empleo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estable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</a:t>
            </a:r>
          </a:p>
        </p:txBody>
      </p:sp>
      <p:sp>
        <p:nvSpPr>
          <p:cNvPr id="15" name="Shape 13"/>
          <p:cNvSpPr/>
          <p:nvPr/>
        </p:nvSpPr>
        <p:spPr>
          <a:xfrm>
            <a:off x="9656564" y="1817251"/>
            <a:ext cx="4295537" cy="1740098"/>
          </a:xfrm>
          <a:prstGeom prst="roundRect">
            <a:avLst>
              <a:gd name="adj" fmla="val 6306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6" name="Shape 14"/>
          <p:cNvSpPr/>
          <p:nvPr/>
        </p:nvSpPr>
        <p:spPr>
          <a:xfrm>
            <a:off x="9656564" y="1794391"/>
            <a:ext cx="4295537" cy="91440"/>
          </a:xfrm>
          <a:prstGeom prst="roundRect">
            <a:avLst>
              <a:gd name="adj" fmla="val 89021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7" name="Shape 15"/>
          <p:cNvSpPr/>
          <p:nvPr/>
        </p:nvSpPr>
        <p:spPr>
          <a:xfrm>
            <a:off x="11513641" y="1526619"/>
            <a:ext cx="581382" cy="581382"/>
          </a:xfrm>
          <a:prstGeom prst="roundRect">
            <a:avLst>
              <a:gd name="adj" fmla="val 157280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8" name="Text 16"/>
          <p:cNvSpPr/>
          <p:nvPr/>
        </p:nvSpPr>
        <p:spPr>
          <a:xfrm>
            <a:off x="11688068" y="1671995"/>
            <a:ext cx="232529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800" b="1">
                <a:solidFill>
                  <a:srgbClr val="FFFFFF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3</a:t>
            </a:r>
            <a:endParaRPr 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873139" y="2301716"/>
            <a:ext cx="2422565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>
                <a:solidFill>
                  <a:schemeClr val="tx2"/>
                </a:solidFill>
                <a:latin typeface="Arial"/>
                <a:ea typeface="Raleway" pitchFamily="34" charset="-122"/>
                <a:cs typeface="Arial"/>
              </a:rPr>
              <a:t>Salud </a:t>
            </a:r>
            <a:r>
              <a:rPr lang="en-US" sz="1900" b="1" err="1">
                <a:solidFill>
                  <a:schemeClr val="tx2"/>
                </a:solidFill>
                <a:latin typeface="Arial"/>
                <a:ea typeface="Raleway" pitchFamily="34" charset="-122"/>
                <a:cs typeface="Arial"/>
              </a:rPr>
              <a:t>Física</a:t>
            </a:r>
            <a:r>
              <a:rPr lang="en-US" sz="1900" b="1">
                <a:solidFill>
                  <a:schemeClr val="tx2"/>
                </a:solidFill>
                <a:latin typeface="Arial"/>
                <a:ea typeface="Raleway" pitchFamily="34" charset="-122"/>
                <a:cs typeface="Arial"/>
              </a:rPr>
              <a:t> y Mental</a:t>
            </a:r>
            <a:endParaRPr lang="en-US" sz="1900" b="1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9873139" y="2720697"/>
            <a:ext cx="3862387" cy="620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Falta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empadronamiento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imposibilidad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seguir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tratamientos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deterioro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acelerado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</a:t>
            </a:r>
          </a:p>
        </p:txBody>
      </p:sp>
      <p:sp>
        <p:nvSpPr>
          <p:cNvPr id="21" name="Shape 19"/>
          <p:cNvSpPr/>
          <p:nvPr/>
        </p:nvSpPr>
        <p:spPr>
          <a:xfrm>
            <a:off x="678299" y="4041696"/>
            <a:ext cx="4295418" cy="1740098"/>
          </a:xfrm>
          <a:prstGeom prst="roundRect">
            <a:avLst>
              <a:gd name="adj" fmla="val 6306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2" name="Shape 20"/>
          <p:cNvSpPr/>
          <p:nvPr/>
        </p:nvSpPr>
        <p:spPr>
          <a:xfrm>
            <a:off x="678299" y="4018836"/>
            <a:ext cx="4295418" cy="91440"/>
          </a:xfrm>
          <a:prstGeom prst="roundRect">
            <a:avLst>
              <a:gd name="adj" fmla="val 89021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3" name="Shape 21"/>
          <p:cNvSpPr/>
          <p:nvPr/>
        </p:nvSpPr>
        <p:spPr>
          <a:xfrm>
            <a:off x="2535257" y="3751064"/>
            <a:ext cx="581382" cy="581382"/>
          </a:xfrm>
          <a:prstGeom prst="roundRect">
            <a:avLst>
              <a:gd name="adj" fmla="val 157280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4" name="Text 22"/>
          <p:cNvSpPr/>
          <p:nvPr/>
        </p:nvSpPr>
        <p:spPr>
          <a:xfrm>
            <a:off x="2709684" y="3896439"/>
            <a:ext cx="232529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800" b="1">
                <a:solidFill>
                  <a:srgbClr val="FFFFFF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4</a:t>
            </a:r>
            <a:endParaRPr 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894874" y="4526161"/>
            <a:ext cx="2440424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Buena Administración</a:t>
            </a:r>
            <a:endParaRPr lang="en-US" sz="1900">
              <a:solidFill>
                <a:schemeClr val="tx2"/>
              </a:solidFill>
              <a:latin typeface="Roboto"/>
              <a:cs typeface="Arial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894874" y="4945142"/>
            <a:ext cx="3862268" cy="620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Barreras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burocráticas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dificultades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empadronamiento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lentitud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respuestas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</a:t>
            </a:r>
          </a:p>
        </p:txBody>
      </p:sp>
      <p:sp>
        <p:nvSpPr>
          <p:cNvPr id="27" name="Shape 25"/>
          <p:cNvSpPr/>
          <p:nvPr/>
        </p:nvSpPr>
        <p:spPr>
          <a:xfrm>
            <a:off x="5167432" y="4041696"/>
            <a:ext cx="4295418" cy="1740098"/>
          </a:xfrm>
          <a:prstGeom prst="roundRect">
            <a:avLst>
              <a:gd name="adj" fmla="val 6306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8" name="Shape 26"/>
          <p:cNvSpPr/>
          <p:nvPr/>
        </p:nvSpPr>
        <p:spPr>
          <a:xfrm>
            <a:off x="5167432" y="4018836"/>
            <a:ext cx="4295418" cy="91440"/>
          </a:xfrm>
          <a:prstGeom prst="roundRect">
            <a:avLst>
              <a:gd name="adj" fmla="val 89021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9" name="Shape 27"/>
          <p:cNvSpPr/>
          <p:nvPr/>
        </p:nvSpPr>
        <p:spPr>
          <a:xfrm>
            <a:off x="7024390" y="3751064"/>
            <a:ext cx="581382" cy="581382"/>
          </a:xfrm>
          <a:prstGeom prst="roundRect">
            <a:avLst>
              <a:gd name="adj" fmla="val 157280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0" name="Text 28"/>
          <p:cNvSpPr/>
          <p:nvPr/>
        </p:nvSpPr>
        <p:spPr>
          <a:xfrm>
            <a:off x="7198816" y="3896439"/>
            <a:ext cx="232529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800" b="1">
                <a:solidFill>
                  <a:srgbClr val="FFFFFF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5</a:t>
            </a:r>
            <a:endParaRPr 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5384006" y="4526161"/>
            <a:ext cx="2422565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err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Participación</a:t>
            </a:r>
            <a:r>
              <a:rPr lang="en-US" sz="1900" b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 Social</a:t>
            </a:r>
            <a:endParaRPr lang="en-US" sz="1900" b="1">
              <a:solidFill>
                <a:schemeClr val="tx2"/>
              </a:solidFill>
              <a:latin typeface="Roboto"/>
              <a:cs typeface="Arial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5384006" y="4945142"/>
            <a:ext cx="3862268" cy="620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Aislamiento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desarraigo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desvinculación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 Personas sin comunidad, sin red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apoyo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</a:t>
            </a:r>
          </a:p>
        </p:txBody>
      </p:sp>
      <p:sp>
        <p:nvSpPr>
          <p:cNvPr id="33" name="Shape 31"/>
          <p:cNvSpPr/>
          <p:nvPr/>
        </p:nvSpPr>
        <p:spPr>
          <a:xfrm>
            <a:off x="9656564" y="4041696"/>
            <a:ext cx="4295537" cy="1740098"/>
          </a:xfrm>
          <a:prstGeom prst="roundRect">
            <a:avLst>
              <a:gd name="adj" fmla="val 6306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4" name="Shape 32"/>
          <p:cNvSpPr/>
          <p:nvPr/>
        </p:nvSpPr>
        <p:spPr>
          <a:xfrm>
            <a:off x="9656564" y="4018836"/>
            <a:ext cx="4295537" cy="91440"/>
          </a:xfrm>
          <a:prstGeom prst="roundRect">
            <a:avLst>
              <a:gd name="adj" fmla="val 89021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5" name="Shape 33"/>
          <p:cNvSpPr/>
          <p:nvPr/>
        </p:nvSpPr>
        <p:spPr>
          <a:xfrm>
            <a:off x="11513641" y="3751064"/>
            <a:ext cx="581382" cy="581382"/>
          </a:xfrm>
          <a:prstGeom prst="roundRect">
            <a:avLst>
              <a:gd name="adj" fmla="val 157280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6" name="Text 34"/>
          <p:cNvSpPr/>
          <p:nvPr/>
        </p:nvSpPr>
        <p:spPr>
          <a:xfrm>
            <a:off x="11688068" y="3896439"/>
            <a:ext cx="232529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800" b="1">
                <a:solidFill>
                  <a:srgbClr val="FFFFFF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6</a:t>
            </a:r>
            <a:endParaRPr 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35"/>
          <p:cNvSpPr/>
          <p:nvPr/>
        </p:nvSpPr>
        <p:spPr>
          <a:xfrm>
            <a:off x="9873139" y="4526161"/>
            <a:ext cx="2422565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err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Protección</a:t>
            </a:r>
            <a:r>
              <a:rPr lang="en-US" sz="1900" b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 Social</a:t>
            </a:r>
            <a:endParaRPr lang="en-US" sz="1900" b="1">
              <a:solidFill>
                <a:schemeClr val="tx2"/>
              </a:solidFill>
              <a:latin typeface="Roboto"/>
              <a:cs typeface="Arial"/>
            </a:endParaRPr>
          </a:p>
        </p:txBody>
      </p:sp>
      <p:sp>
        <p:nvSpPr>
          <p:cNvPr id="38" name="Text 36"/>
          <p:cNvSpPr/>
          <p:nvPr/>
        </p:nvSpPr>
        <p:spPr>
          <a:xfrm>
            <a:off x="9873139" y="4945142"/>
            <a:ext cx="3862387" cy="620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Solo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el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32,6%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recibe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prestaciones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 El 29,9% no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tiene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ninguna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fuente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ingresos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</a:t>
            </a:r>
          </a:p>
        </p:txBody>
      </p:sp>
      <p:sp>
        <p:nvSpPr>
          <p:cNvPr id="39" name="Shape 37"/>
          <p:cNvSpPr/>
          <p:nvPr/>
        </p:nvSpPr>
        <p:spPr>
          <a:xfrm>
            <a:off x="678299" y="6266140"/>
            <a:ext cx="13273802" cy="1430060"/>
          </a:xfrm>
          <a:prstGeom prst="roundRect">
            <a:avLst>
              <a:gd name="adj" fmla="val 7673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40" name="Shape 38"/>
          <p:cNvSpPr/>
          <p:nvPr/>
        </p:nvSpPr>
        <p:spPr>
          <a:xfrm>
            <a:off x="678299" y="6243280"/>
            <a:ext cx="13273802" cy="91440"/>
          </a:xfrm>
          <a:prstGeom prst="roundRect">
            <a:avLst>
              <a:gd name="adj" fmla="val 89021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41" name="Shape 39"/>
          <p:cNvSpPr/>
          <p:nvPr/>
        </p:nvSpPr>
        <p:spPr>
          <a:xfrm>
            <a:off x="7024509" y="5975509"/>
            <a:ext cx="581382" cy="581382"/>
          </a:xfrm>
          <a:prstGeom prst="roundRect">
            <a:avLst>
              <a:gd name="adj" fmla="val 157280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42" name="Text 40"/>
          <p:cNvSpPr/>
          <p:nvPr/>
        </p:nvSpPr>
        <p:spPr>
          <a:xfrm>
            <a:off x="7198935" y="6120884"/>
            <a:ext cx="232529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800" b="1">
                <a:solidFill>
                  <a:srgbClr val="FFFFFF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7</a:t>
            </a:r>
            <a:endParaRPr 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 41"/>
          <p:cNvSpPr/>
          <p:nvPr/>
        </p:nvSpPr>
        <p:spPr>
          <a:xfrm>
            <a:off x="894874" y="6750606"/>
            <a:ext cx="2422565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err="1">
                <a:solidFill>
                  <a:schemeClr val="tx2"/>
                </a:solidFill>
                <a:latin typeface="Roboto"/>
                <a:ea typeface="Raleway" pitchFamily="34" charset="-122"/>
                <a:cs typeface="Arial"/>
              </a:rPr>
              <a:t>Intimidad</a:t>
            </a:r>
            <a:endParaRPr lang="en-US" sz="1900" b="1" err="1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4" name="Text 42"/>
          <p:cNvSpPr/>
          <p:nvPr/>
        </p:nvSpPr>
        <p:spPr>
          <a:xfrm>
            <a:off x="894874" y="7169587"/>
            <a:ext cx="12840652" cy="310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Vida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expuesta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sin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privacidad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víctimas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delitos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odio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 El 47%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sufre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aporofobia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3364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20778" y="578763"/>
            <a:ext cx="7675245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3600" b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Mujeres Sin Hogar:</a:t>
            </a:r>
            <a:endParaRPr lang="en-US" sz="3600" b="1">
              <a:solidFill>
                <a:srgbClr val="C00000"/>
              </a:solidFill>
              <a:latin typeface="Roboto"/>
              <a:cs typeface="Arial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778" y="2440781"/>
            <a:ext cx="3581638" cy="204561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20778" y="4722376"/>
            <a:ext cx="3581638" cy="16781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50">
                <a:solidFill>
                  <a:schemeClr val="tx2"/>
                </a:solidFill>
                <a:latin typeface="Roboto"/>
                <a:ea typeface="Roboto"/>
                <a:cs typeface="Arial"/>
              </a:rPr>
              <a:t>Elena </a:t>
            </a:r>
            <a:r>
              <a:rPr lang="en-US" sz="165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camina</a:t>
            </a:r>
            <a:r>
              <a:rPr lang="en-US" sz="165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5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despacio</a:t>
            </a:r>
            <a:r>
              <a:rPr lang="en-US" sz="165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5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como</a:t>
            </a:r>
            <a:r>
              <a:rPr lang="en-US" sz="165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5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quien</a:t>
            </a:r>
            <a:r>
              <a:rPr lang="en-US" sz="165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5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lleva</a:t>
            </a:r>
            <a:r>
              <a:rPr lang="en-US" sz="165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5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muchas</a:t>
            </a:r>
            <a:r>
              <a:rPr lang="en-US" sz="165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5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heridas</a:t>
            </a:r>
            <a:r>
              <a:rPr lang="en-US" sz="165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5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que</a:t>
            </a:r>
            <a:r>
              <a:rPr lang="en-US" sz="1650">
                <a:solidFill>
                  <a:schemeClr val="tx2"/>
                </a:solidFill>
                <a:latin typeface="Roboto"/>
                <a:ea typeface="Roboto"/>
                <a:cs typeface="Arial"/>
              </a:rPr>
              <a:t> no se </a:t>
            </a:r>
            <a:r>
              <a:rPr lang="en-US" sz="165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ven.</a:t>
            </a:r>
            <a:r>
              <a:rPr lang="en-US" sz="165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5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Duerme</a:t>
            </a:r>
            <a:r>
              <a:rPr lang="en-US" sz="1650">
                <a:solidFill>
                  <a:schemeClr val="tx2"/>
                </a:solidFill>
                <a:latin typeface="Roboto"/>
                <a:ea typeface="Roboto"/>
                <a:cs typeface="Arial"/>
              </a:rPr>
              <a:t> con un </a:t>
            </a:r>
            <a:r>
              <a:rPr lang="en-US" sz="165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ojo</a:t>
            </a:r>
            <a:r>
              <a:rPr lang="en-US" sz="165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5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abierto</a:t>
            </a:r>
            <a:r>
              <a:rPr lang="en-US" sz="165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5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porque</a:t>
            </a:r>
            <a:r>
              <a:rPr lang="en-US" sz="1650">
                <a:solidFill>
                  <a:schemeClr val="tx2"/>
                </a:solidFill>
                <a:latin typeface="Roboto"/>
                <a:ea typeface="Roboto"/>
                <a:cs typeface="Arial"/>
              </a:rPr>
              <a:t> la </a:t>
            </a:r>
            <a:r>
              <a:rPr lang="en-US" sz="165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oscuridad</a:t>
            </a:r>
            <a:r>
              <a:rPr lang="en-US" sz="1650">
                <a:solidFill>
                  <a:schemeClr val="tx2"/>
                </a:solidFill>
                <a:latin typeface="Roboto"/>
                <a:ea typeface="Roboto"/>
                <a:cs typeface="Arial"/>
              </a:rPr>
              <a:t> es </a:t>
            </a:r>
            <a:r>
              <a:rPr lang="en-US" sz="165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doblemente</a:t>
            </a:r>
            <a:r>
              <a:rPr lang="en-US" sz="165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5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peligrosa</a:t>
            </a:r>
            <a:r>
              <a:rPr lang="en-US" sz="1650">
                <a:solidFill>
                  <a:schemeClr val="tx2"/>
                </a:solidFill>
                <a:latin typeface="Roboto"/>
                <a:ea typeface="Roboto"/>
                <a:cs typeface="Arial"/>
              </a:rPr>
              <a:t> para las </a:t>
            </a:r>
            <a:r>
              <a:rPr lang="en-US" sz="165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mujeres</a:t>
            </a:r>
            <a:r>
              <a:rPr lang="en-US" sz="1650">
                <a:solidFill>
                  <a:schemeClr val="tx2"/>
                </a:solidFill>
                <a:latin typeface="Roboto"/>
                <a:ea typeface="Roboto"/>
                <a:cs typeface="Arial"/>
              </a:rPr>
              <a:t>.</a:t>
            </a:r>
          </a:p>
        </p:txBody>
      </p:sp>
      <p:sp>
        <p:nvSpPr>
          <p:cNvPr id="6" name="Text 2"/>
          <p:cNvSpPr/>
          <p:nvPr/>
        </p:nvSpPr>
        <p:spPr>
          <a:xfrm>
            <a:off x="10322004" y="2414588"/>
            <a:ext cx="2622828" cy="327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50" b="1" err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Realidad</a:t>
            </a:r>
            <a:r>
              <a:rPr lang="en-US" sz="2050" b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 </a:t>
            </a:r>
            <a:r>
              <a:rPr lang="en-US" sz="2050" b="1" err="1">
                <a:solidFill>
                  <a:srgbClr val="C00000"/>
                </a:solidFill>
                <a:latin typeface="Roboto"/>
                <a:ea typeface="Raleway" pitchFamily="34" charset="-122"/>
                <a:cs typeface="Arial"/>
              </a:rPr>
              <a:t>Específica</a:t>
            </a:r>
            <a:endParaRPr lang="en-US" sz="2050" b="1" err="1">
              <a:solidFill>
                <a:srgbClr val="C00000"/>
              </a:solidFill>
              <a:latin typeface="Roboto"/>
              <a:cs typeface="Arial"/>
            </a:endParaRPr>
          </a:p>
        </p:txBody>
      </p:sp>
      <p:sp>
        <p:nvSpPr>
          <p:cNvPr id="7" name="Text 3"/>
          <p:cNvSpPr/>
          <p:nvPr/>
        </p:nvSpPr>
        <p:spPr>
          <a:xfrm>
            <a:off x="10322004" y="2952155"/>
            <a:ext cx="3581638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20% de personas sin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hogar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son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mujeres</a:t>
            </a:r>
            <a:endParaRPr lang="en-US" sz="1600">
              <a:solidFill>
                <a:schemeClr val="tx2"/>
              </a:solidFill>
              <a:latin typeface="Roboto"/>
              <a:ea typeface="Roboto"/>
              <a:cs typeface="Arial"/>
            </a:endParaRPr>
          </a:p>
        </p:txBody>
      </p:sp>
      <p:sp>
        <p:nvSpPr>
          <p:cNvPr id="8" name="Text 4"/>
          <p:cNvSpPr/>
          <p:nvPr/>
        </p:nvSpPr>
        <p:spPr>
          <a:xfrm>
            <a:off x="10322004" y="3696772"/>
            <a:ext cx="3581638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Sinhogarismo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oculto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: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viviendas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inseguras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violencia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machista</a:t>
            </a:r>
            <a:endParaRPr lang="en-US" sz="1600">
              <a:solidFill>
                <a:schemeClr val="tx2"/>
              </a:solidFill>
              <a:latin typeface="Roboto"/>
              <a:ea typeface="Roboto"/>
              <a:cs typeface="Arial"/>
            </a:endParaRPr>
          </a:p>
        </p:txBody>
      </p:sp>
      <p:sp>
        <p:nvSpPr>
          <p:cNvPr id="9" name="Text 5"/>
          <p:cNvSpPr/>
          <p:nvPr/>
        </p:nvSpPr>
        <p:spPr>
          <a:xfrm>
            <a:off x="10322004" y="4441388"/>
            <a:ext cx="3581638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Mayor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vulnerabilidad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económica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y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laboral</a:t>
            </a:r>
            <a:endParaRPr lang="en-US" sz="1600">
              <a:solidFill>
                <a:schemeClr val="tx2"/>
              </a:solidFill>
              <a:latin typeface="Roboto"/>
              <a:ea typeface="Roboto"/>
              <a:cs typeface="Arial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0322004" y="5186005"/>
            <a:ext cx="3581638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Víctimas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violencia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física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y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emocional</a:t>
            </a:r>
            <a:endParaRPr lang="en-US" sz="1600">
              <a:solidFill>
                <a:schemeClr val="tx2"/>
              </a:solidFill>
              <a:latin typeface="Roboto"/>
              <a:ea typeface="Roboto"/>
              <a:cs typeface="Arial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0322004" y="5930622"/>
            <a:ext cx="3581638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Doble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estigma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: sin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hogar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y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mujer</a:t>
            </a:r>
            <a:endParaRPr lang="en-US" sz="1600">
              <a:solidFill>
                <a:schemeClr val="tx2"/>
              </a:solidFill>
              <a:latin typeface="Roboto"/>
              <a:ea typeface="Roboto"/>
              <a:cs typeface="Arial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0322004" y="6455093"/>
            <a:ext cx="3581638" cy="1006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Necesitan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espacios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seguros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recursos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específicos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y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perspectiva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género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en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 la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Arial"/>
              </a:rPr>
              <a:t>intervención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Arial"/>
              </a:rPr>
              <a:t>.</a:t>
            </a:r>
          </a:p>
        </p:txBody>
      </p:sp>
      <p:pic>
        <p:nvPicPr>
          <p:cNvPr id="16" name="Imagen 15" descr="Imagen que contiene persona, interior, hombre, tabla&#10;&#10;Descripción generada automáticamente">
            <a:extLst>
              <a:ext uri="{FF2B5EF4-FFF2-40B4-BE49-F238E27FC236}">
                <a16:creationId xmlns:a16="http://schemas.microsoft.com/office/drawing/2014/main" id="{0F7755C3-9FBA-501B-2135-E405995EF1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24" r="606"/>
          <a:stretch/>
        </p:blipFill>
        <p:spPr>
          <a:xfrm>
            <a:off x="0" y="0"/>
            <a:ext cx="4954385" cy="8229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8e3f034-d087-4263-83cb-dc9431c3b49b">
      <Terms xmlns="http://schemas.microsoft.com/office/infopath/2007/PartnerControls"/>
    </lcf76f155ced4ddcb4097134ff3c332f>
    <TaxCatchAll xmlns="440673b3-cf79-4167-98bf-1d41e8a2282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C410E3AD474754AA619959B51FC8B8C" ma:contentTypeVersion="18" ma:contentTypeDescription="Crear nuevo documento." ma:contentTypeScope="" ma:versionID="9608aae67cb577ffde234bde6f3692c8">
  <xsd:schema xmlns:xsd="http://www.w3.org/2001/XMLSchema" xmlns:xs="http://www.w3.org/2001/XMLSchema" xmlns:p="http://schemas.microsoft.com/office/2006/metadata/properties" xmlns:ns2="98e3f034-d087-4263-83cb-dc9431c3b49b" xmlns:ns3="ee79f9ed-3575-4f9d-9c74-cfe78cb30b01" xmlns:ns4="440673b3-cf79-4167-98bf-1d41e8a22822" targetNamespace="http://schemas.microsoft.com/office/2006/metadata/properties" ma:root="true" ma:fieldsID="5e2c75ffa0fe2528a8a42b17c9fbeb59" ns2:_="" ns3:_="" ns4:_="">
    <xsd:import namespace="98e3f034-d087-4263-83cb-dc9431c3b49b"/>
    <xsd:import namespace="ee79f9ed-3575-4f9d-9c74-cfe78cb30b01"/>
    <xsd:import namespace="440673b3-cf79-4167-98bf-1d41e8a228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3f034-d087-4263-83cb-dc9431c3b4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f5c74cb3-3c17-4054-bd08-2964ca1265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9f9ed-3575-4f9d-9c74-cfe78cb30b0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673b3-cf79-4167-98bf-1d41e8a2282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ef1b9f2-7906-4055-a45c-20422c59b1d1}" ma:internalName="TaxCatchAll" ma:showField="CatchAllData" ma:web="440673b3-cf79-4167-98bf-1d41e8a228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7B3B4A-FC5C-4061-8CAF-55D3AA123AD2}">
  <ds:schemaRefs>
    <ds:schemaRef ds:uri="440673b3-cf79-4167-98bf-1d41e8a22822"/>
    <ds:schemaRef ds:uri="98e3f034-d087-4263-83cb-dc9431c3b49b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532AF9A-601C-45BA-9D3C-100E8967AC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44DD9E-7688-4E00-950F-3314FF007E29}">
  <ds:schemaRefs>
    <ds:schemaRef ds:uri="440673b3-cf79-4167-98bf-1d41e8a22822"/>
    <ds:schemaRef ds:uri="98e3f034-d087-4263-83cb-dc9431c3b49b"/>
    <ds:schemaRef ds:uri="ee79f9ed-3575-4f9d-9c74-cfe78cb30b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Personalizado</PresentationFormat>
  <Slides>28</Slides>
  <Notes>12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revision>210</cp:revision>
  <dcterms:created xsi:type="dcterms:W3CDTF">2025-10-06T06:20:30Z</dcterms:created>
  <dcterms:modified xsi:type="dcterms:W3CDTF">2025-10-09T16:18:02Z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0x0101008C410E3AD474754AA619959B51FC8B8C</vt:lpwstr>
  </property>
  <property fmtid="{D5CDD505-2E9C-101B-9397-08002B2CF9AE}" pid="3" name="MediaServiceImageTags">
    <vt:lpwstr/>
  </property>
</Properties>
</file>