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</p:sldIdLst>
  <p:sldSz cx="7556500" cy="10680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/>
              </a:solidFill>
              <a:prstDash val="solid"/>
              <a:miter lim="800000"/>
            </a:ln>
          </a:left>
          <a:right>
            <a:ln w="6350" cap="flat">
              <a:solidFill>
                <a:schemeClr val="accent2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6350" cap="flat">
              <a:solidFill>
                <a:schemeClr val="accent2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2"/>
              </a:solidFill>
              <a:prstDash val="solid"/>
              <a:miter lim="800000"/>
            </a:ln>
          </a:top>
          <a:bottom>
            <a:ln w="6350" cap="flat">
              <a:solidFill>
                <a:schemeClr val="accent2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F0F0F0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F1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solidFill>
                <a:schemeClr val="accent6"/>
              </a:solidFill>
              <a:prstDash val="solid"/>
              <a:round/>
            </a:ln>
          </a:insideH>
          <a:insideV>
            <a:ln w="12700" cap="flat">
              <a:solidFill>
                <a:schemeClr val="accent6"/>
              </a:solidFill>
              <a:prstDash val="solid"/>
              <a:round/>
            </a:ln>
          </a:insideV>
        </a:tcBdr>
        <a:fill>
          <a:solidFill>
            <a:srgbClr val="EBF1E8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6"/>
              </a:solidFill>
              <a:prstDash val="solid"/>
              <a:round/>
            </a:ln>
          </a:top>
          <a:bottom>
            <a:ln w="12700" cap="flat">
              <a:solidFill>
                <a:schemeClr val="accent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6"/>
    <p:restoredTop sz="94654"/>
  </p:normalViewPr>
  <p:slideViewPr>
    <p:cSldViewPr snapToGrid="0">
      <p:cViewPr>
        <p:scale>
          <a:sx n="86" d="100"/>
          <a:sy n="86" d="100"/>
        </p:scale>
        <p:origin x="2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ector recto 7"/>
          <p:cNvSpPr/>
          <p:nvPr/>
        </p:nvSpPr>
        <p:spPr>
          <a:xfrm>
            <a:off x="5382879" y="42997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92" y="9945188"/>
            <a:ext cx="814555" cy="62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860340" y="133019"/>
            <a:ext cx="699335" cy="31339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6" name="Navidad 2023"/>
          <p:cNvSpPr txBox="1"/>
          <p:nvPr/>
        </p:nvSpPr>
        <p:spPr>
          <a:xfrm>
            <a:off x="5340880" y="129695"/>
            <a:ext cx="1161534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 b="1">
                <a:solidFill>
                  <a:schemeClr val="accent3">
                    <a:lumOff val="-1294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Navidad 202</a:t>
            </a:r>
            <a:r>
              <a:rPr lang="es-ES" dirty="0"/>
              <a:t>4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ector recto 7"/>
          <p:cNvSpPr/>
          <p:nvPr/>
        </p:nvSpPr>
        <p:spPr>
          <a:xfrm>
            <a:off x="755846" y="434279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4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58" y="9928255"/>
            <a:ext cx="814555" cy="62799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40" y="136177"/>
            <a:ext cx="699335" cy="31339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6" name="Navidad 2023"/>
          <p:cNvSpPr txBox="1"/>
          <p:nvPr/>
        </p:nvSpPr>
        <p:spPr>
          <a:xfrm>
            <a:off x="790047" y="134004"/>
            <a:ext cx="1420544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300" b="1">
                <a:solidFill>
                  <a:schemeClr val="accent3">
                    <a:lumOff val="-12941"/>
                  </a:schemeClr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Navidad 202</a:t>
            </a:r>
            <a:r>
              <a:rPr lang="es-ES" dirty="0"/>
              <a:t>4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ector recto 7"/>
          <p:cNvSpPr/>
          <p:nvPr/>
        </p:nvSpPr>
        <p:spPr>
          <a:xfrm>
            <a:off x="5818913" y="55800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3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o del título"/>
          <p:cNvSpPr txBox="1">
            <a:spLocks noGrp="1"/>
          </p:cNvSpPr>
          <p:nvPr>
            <p:ph type="title"/>
          </p:nvPr>
        </p:nvSpPr>
        <p:spPr>
          <a:xfrm>
            <a:off x="4754879" y="212845"/>
            <a:ext cx="2567702" cy="311908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t>Texto del título</a:t>
            </a:r>
          </a:p>
        </p:txBody>
      </p:sp>
      <p:sp>
        <p:nvSpPr>
          <p:cNvPr id="4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9728" y="2846202"/>
            <a:ext cx="3212863" cy="6783858"/>
          </a:xfrm>
          <a:prstGeom prst="rect">
            <a:avLst/>
          </a:prstGeom>
        </p:spPr>
        <p:txBody>
          <a:bodyPr/>
          <a:lstStyle>
            <a:lvl1pPr marL="189004" indent="-189004">
              <a:buSzPct val="100000"/>
              <a:buFont typeface="Arial"/>
              <a:buChar char="•"/>
              <a:defRPr sz="2300"/>
            </a:lvl1pPr>
            <a:lvl2pPr marL="606800" indent="-228794">
              <a:buSzPct val="100000"/>
              <a:buFont typeface="Arial"/>
              <a:buChar char="•"/>
              <a:defRPr sz="2300"/>
            </a:lvl2pPr>
            <a:lvl3pPr marL="1027704" indent="-271693">
              <a:buSzPct val="100000"/>
              <a:buFont typeface="Arial"/>
              <a:buChar char="•"/>
              <a:defRPr sz="2300"/>
            </a:lvl3pPr>
            <a:lvl4pPr marL="1444523" indent="-310506">
              <a:buSzPct val="100000"/>
              <a:buFont typeface="Arial"/>
              <a:buChar char="•"/>
              <a:defRPr sz="2300"/>
            </a:lvl4pPr>
            <a:lvl5pPr marL="1822530" indent="-310506">
              <a:buSzPct val="100000"/>
              <a:buFont typeface="Arial"/>
              <a:buChar char="•"/>
              <a:defRPr sz="23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ector recto 7"/>
          <p:cNvSpPr/>
          <p:nvPr/>
        </p:nvSpPr>
        <p:spPr>
          <a:xfrm>
            <a:off x="5818913" y="55800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exto del título"/>
          <p:cNvSpPr txBox="1">
            <a:spLocks noGrp="1"/>
          </p:cNvSpPr>
          <p:nvPr>
            <p:ph type="title"/>
          </p:nvPr>
        </p:nvSpPr>
        <p:spPr>
          <a:xfrm>
            <a:off x="520712" y="569241"/>
            <a:ext cx="6520220" cy="2066591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t>Texto del título</a:t>
            </a:r>
          </a:p>
        </p:txBody>
      </p:sp>
      <p:sp>
        <p:nvSpPr>
          <p:cNvPr id="5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20714" y="2620982"/>
            <a:ext cx="3198097" cy="1284504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827086" y="2620982"/>
            <a:ext cx="3213848" cy="1284504"/>
          </a:xfrm>
          <a:prstGeom prst="rect">
            <a:avLst/>
          </a:prstGeom>
        </p:spPr>
        <p:txBody>
          <a:bodyPr anchor="b"/>
          <a:lstStyle/>
          <a:p>
            <a:pPr>
              <a:defRPr b="1"/>
            </a:pPr>
            <a:endParaRPr/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ector recto 7"/>
          <p:cNvSpPr/>
          <p:nvPr/>
        </p:nvSpPr>
        <p:spPr>
          <a:xfrm>
            <a:off x="5818913" y="55800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o del título"/>
          <p:cNvSpPr txBox="1">
            <a:spLocks noGrp="1"/>
          </p:cNvSpPr>
          <p:nvPr>
            <p:ph type="title"/>
          </p:nvPr>
        </p:nvSpPr>
        <p:spPr>
          <a:xfrm>
            <a:off x="4754879" y="212845"/>
            <a:ext cx="2567702" cy="311908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t>Texto del título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ector recto 7"/>
          <p:cNvSpPr/>
          <p:nvPr/>
        </p:nvSpPr>
        <p:spPr>
          <a:xfrm>
            <a:off x="5818913" y="55800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6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ector recto 7"/>
          <p:cNvSpPr/>
          <p:nvPr/>
        </p:nvSpPr>
        <p:spPr>
          <a:xfrm>
            <a:off x="5818913" y="55800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5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xto del título"/>
          <p:cNvSpPr txBox="1">
            <a:spLocks noGrp="1"/>
          </p:cNvSpPr>
          <p:nvPr>
            <p:ph type="title"/>
          </p:nvPr>
        </p:nvSpPr>
        <p:spPr>
          <a:xfrm>
            <a:off x="520712" y="712789"/>
            <a:ext cx="2438193" cy="24947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Texto del título</a:t>
            </a:r>
          </a:p>
        </p:txBody>
      </p:sp>
      <p:sp>
        <p:nvSpPr>
          <p:cNvPr id="8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213847" y="1539428"/>
            <a:ext cx="3827086" cy="7598117"/>
          </a:xfrm>
          <a:prstGeom prst="rect">
            <a:avLst/>
          </a:prstGeom>
        </p:spPr>
        <p:txBody>
          <a:bodyPr/>
          <a:lstStyle>
            <a:lvl1pPr marL="189004" indent="-189004">
              <a:buSzPct val="100000"/>
              <a:buFont typeface="Arial"/>
              <a:buChar char="•"/>
              <a:defRPr sz="2600"/>
            </a:lvl1pPr>
            <a:lvl2pPr marL="591662" indent="-213656">
              <a:buSzPct val="100000"/>
              <a:buFont typeface="Arial"/>
              <a:buChar char="•"/>
              <a:defRPr sz="2600"/>
            </a:lvl2pPr>
            <a:lvl3pPr marL="1014648" indent="-258637">
              <a:buSzPct val="100000"/>
              <a:buFont typeface="Arial"/>
              <a:buChar char="•"/>
              <a:defRPr sz="2600"/>
            </a:lvl3pPr>
            <a:lvl4pPr marL="1441148" indent="-307131">
              <a:buSzPct val="100000"/>
              <a:buFont typeface="Arial"/>
              <a:buChar char="•"/>
              <a:defRPr sz="2600"/>
            </a:lvl4pPr>
            <a:lvl5pPr marL="1819155" indent="-307131">
              <a:buSzPct val="100000"/>
              <a:buFont typeface="Arial"/>
              <a:buChar char="•"/>
              <a:defRPr sz="2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0711" y="3207544"/>
            <a:ext cx="2438194" cy="5942374"/>
          </a:xfrm>
          <a:prstGeom prst="rect">
            <a:avLst/>
          </a:prstGeom>
        </p:spPr>
        <p:txBody>
          <a:bodyPr/>
          <a:lstStyle/>
          <a:p>
            <a:pPr>
              <a:defRPr sz="1300"/>
            </a:pPr>
            <a:endParaRPr/>
          </a:p>
        </p:txBody>
      </p:sp>
      <p:sp>
        <p:nvSpPr>
          <p:cNvPr id="8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ector recto 7"/>
          <p:cNvSpPr/>
          <p:nvPr/>
        </p:nvSpPr>
        <p:spPr>
          <a:xfrm>
            <a:off x="5818913" y="558001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exto del título"/>
          <p:cNvSpPr txBox="1">
            <a:spLocks noGrp="1"/>
          </p:cNvSpPr>
          <p:nvPr>
            <p:ph type="title"/>
          </p:nvPr>
        </p:nvSpPr>
        <p:spPr>
          <a:xfrm>
            <a:off x="520712" y="712789"/>
            <a:ext cx="2438193" cy="2494757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Texto del título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213847" y="1539428"/>
            <a:ext cx="3827086" cy="75981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20712" y="3207544"/>
            <a:ext cx="2438193" cy="594237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cto 7"/>
          <p:cNvSpPr/>
          <p:nvPr/>
        </p:nvSpPr>
        <p:spPr>
          <a:xfrm>
            <a:off x="5818913" y="536857"/>
            <a:ext cx="1420544" cy="1"/>
          </a:xfrm>
          <a:prstGeom prst="line">
            <a:avLst/>
          </a:prstGeom>
          <a:ln w="34925">
            <a:solidFill>
              <a:srgbClr val="FF26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Imagen 10" descr="Imagen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4859" y="9674255"/>
            <a:ext cx="1189958" cy="9174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515792" y="2665533"/>
            <a:ext cx="6520220" cy="4447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5792" y="7155102"/>
            <a:ext cx="6520220" cy="2338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860340" y="10109882"/>
            <a:ext cx="699335" cy="313393"/>
          </a:xfrm>
          <a:prstGeom prst="rect">
            <a:avLst/>
          </a:prstGeom>
          <a:solidFill>
            <a:srgbClr val="A6A6A6"/>
          </a:solidFill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1pPr>
      <a:lvl2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2pPr>
      <a:lvl3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3pPr>
      <a:lvl4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4pPr>
      <a:lvl5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5pPr>
      <a:lvl6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6pPr>
      <a:lvl7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7pPr>
      <a:lvl8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8pPr>
      <a:lvl9pPr marL="0" marR="0" indent="0" algn="r" defTabSz="75601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00" b="0" i="0" u="none" strike="noStrike" cap="none" spc="0" baseline="0">
          <a:solidFill>
            <a:srgbClr val="000000"/>
          </a:solidFill>
          <a:uFillTx/>
          <a:latin typeface="DIN Condensed Bold"/>
          <a:ea typeface="DIN Condensed Bold"/>
          <a:cs typeface="DIN Condensed Bold"/>
          <a:sym typeface="DIN Condensed Bold"/>
        </a:defRPr>
      </a:lvl9pPr>
    </p:titleStyle>
    <p:bodyStyle>
      <a:lvl1pPr marL="0" marR="0" indent="0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378006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756013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1134020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1512024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890030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2268036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2646043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3024048" algn="l" defTabSz="756013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madrid.org/assets/2024-12/Un_cuento_Navidad_Caritas.pdf" TargetMode="External"/><Relationship Id="rId2" Type="http://schemas.openxmlformats.org/officeDocument/2006/relationships/hyperlink" Target="https://www.caritasmadrid.org/assets/2024-12/Cuento_Navidad_es_estar_cerca_caritasmadrid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FNePU8XV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www.caritasmadrid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6N8sz8KYzo?feature=oembed" TargetMode="External"/><Relationship Id="rId4" Type="http://schemas.openxmlformats.org/officeDocument/2006/relationships/hyperlink" Target="https://youtu.be/P6N8sz8KYz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iaepiscopal.es/evangelio/21-de-diciembr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madrid.org/assets/2023-12/Navidaddeacogida_villancico_caritasmadrid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adrado"/>
          <p:cNvSpPr/>
          <p:nvPr/>
        </p:nvSpPr>
        <p:spPr>
          <a:xfrm>
            <a:off x="6242050" y="9463616"/>
            <a:ext cx="1270000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2" name="CuadroTexto 6"/>
          <p:cNvSpPr txBox="1"/>
          <p:nvPr/>
        </p:nvSpPr>
        <p:spPr>
          <a:xfrm>
            <a:off x="-2187" y="480835"/>
            <a:ext cx="7560874" cy="970198"/>
          </a:xfrm>
          <a:prstGeom prst="rect">
            <a:avLst/>
          </a:prstGeom>
          <a:solidFill>
            <a:srgbClr val="C03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 defTabSz="12700">
              <a:lnSpc>
                <a:spcPct val="80000"/>
              </a:lnSpc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CAMPAÑA</a:t>
            </a:r>
          </a:p>
          <a:p>
            <a:pPr algn="ctr" defTabSz="12700">
              <a:lnSpc>
                <a:spcPct val="80000"/>
              </a:lnSpc>
              <a:defRPr sz="3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NAVIDAD 202</a:t>
            </a:r>
            <a:r>
              <a:rPr lang="es-ES" dirty="0"/>
              <a:t>4</a:t>
            </a:r>
            <a:r>
              <a:rPr dirty="0"/>
              <a:t> </a:t>
            </a:r>
          </a:p>
        </p:txBody>
      </p:sp>
      <p:sp>
        <p:nvSpPr>
          <p:cNvPr id="113" name="CuadroTexto 6"/>
          <p:cNvSpPr txBox="1"/>
          <p:nvPr/>
        </p:nvSpPr>
        <p:spPr>
          <a:xfrm>
            <a:off x="-2187" y="1585138"/>
            <a:ext cx="7560874" cy="42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12700">
              <a:lnSpc>
                <a:spcPct val="80000"/>
              </a:lnSpc>
              <a:defRPr sz="22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Guía y materiales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4F952-841D-F8ED-B1CC-7374D3C03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2006777"/>
            <a:ext cx="6172200" cy="865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adroTexto 6"/>
          <p:cNvSpPr txBox="1"/>
          <p:nvPr/>
        </p:nvSpPr>
        <p:spPr>
          <a:xfrm>
            <a:off x="250633" y="526863"/>
            <a:ext cx="7055234" cy="887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dirty="0" err="1"/>
              <a:t>Dinámica</a:t>
            </a:r>
            <a:r>
              <a:rPr lang="es-ES" dirty="0"/>
              <a:t>s</a:t>
            </a:r>
            <a:r>
              <a:rPr dirty="0"/>
              <a:t> para </a:t>
            </a:r>
            <a:r>
              <a:rPr dirty="0" err="1"/>
              <a:t>grupos</a:t>
            </a:r>
            <a:r>
              <a:rPr dirty="0"/>
              <a:t> de </a:t>
            </a:r>
            <a:r>
              <a:rPr dirty="0" err="1"/>
              <a:t>Cáritas</a:t>
            </a:r>
            <a:endParaRPr dirty="0"/>
          </a:p>
          <a:p>
            <a:pPr algn="l" rtl="0" fontAlgn="base"/>
            <a:endParaRPr lang="es-ES" dirty="0"/>
          </a:p>
          <a:p>
            <a:pPr algn="l" rtl="0" fontAlgn="base"/>
            <a:r>
              <a:rPr lang="es-ES" sz="1600" b="1" i="0" u="none" strike="noStrike" dirty="0">
                <a:solidFill>
                  <a:srgbClr val="C00000"/>
                </a:solidFill>
                <a:effectLst/>
                <a:latin typeface="+mn-lt"/>
              </a:rPr>
              <a:t>1.- MI HOGAR.. ERES TÚ,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+mn-lt"/>
              </a:rPr>
              <a:t>​ </a:t>
            </a:r>
            <a:r>
              <a:rPr lang="es-ES" sz="1600" b="1" i="0" u="none" strike="noStrike" dirty="0">
                <a:solidFill>
                  <a:srgbClr val="C00000"/>
                </a:solidFill>
                <a:effectLst/>
                <a:latin typeface="+mn-lt"/>
              </a:rPr>
              <a:t>RENAZCO EN TUS BRAZOS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Proponemos hacer una foto en familia, abrazándonos... donde se refleje el concepto de cercanía y de sentirnos amados en los brazos del otro.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Colgar en redes con el hashtag #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  <a:latin typeface="+mn-lt"/>
              </a:rPr>
              <a:t>NavidadEsEstarCerca</a:t>
            </a:r>
            <a:endParaRPr lang="es-E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endParaRPr lang="es-ES" dirty="0"/>
          </a:p>
          <a:p>
            <a:pPr algn="l" rtl="0" fontAlgn="base"/>
            <a:r>
              <a:rPr lang="es-ES" sz="1600" b="1" dirty="0">
                <a:solidFill>
                  <a:srgbClr val="C00000"/>
                </a:solidFill>
                <a:latin typeface="+mn-lt"/>
              </a:rPr>
              <a:t>2.- </a:t>
            </a:r>
            <a:r>
              <a:rPr lang="es-ES" sz="1600" b="1" i="0" u="none" strike="noStrike" dirty="0">
                <a:solidFill>
                  <a:srgbClr val="C00000"/>
                </a:solidFill>
                <a:effectLst/>
                <a:latin typeface="+mn-lt"/>
              </a:rPr>
              <a:t>HISTORIAS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r>
              <a:rPr lang="es-ES" sz="1600" b="1" i="0" u="none" strike="noStrike" dirty="0">
                <a:solidFill>
                  <a:srgbClr val="C00000"/>
                </a:solidFill>
                <a:effectLst/>
                <a:latin typeface="+mn-lt"/>
              </a:rPr>
              <a:t>QUE LLEGAN AL CORAZÓN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VER Y RELATAR historias de cercanía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en las personas y familias a las que acompañamos en Cáritas Madrid y COMPARTIRLAS</a:t>
            </a:r>
          </a:p>
          <a:p>
            <a:pPr algn="l" rtl="0" fontAlgn="base"/>
            <a:endParaRPr lang="es-ES" sz="1600" b="1" dirty="0">
              <a:latin typeface="+mn-lt"/>
            </a:endParaRPr>
          </a:p>
          <a:p>
            <a:pPr algn="l" rtl="0" fontAlgn="base"/>
            <a:r>
              <a:rPr lang="es-ES" sz="1600" b="1" i="0" u="none" strike="noStrike" dirty="0">
                <a:solidFill>
                  <a:srgbClr val="C0313B"/>
                </a:solidFill>
                <a:effectLst/>
                <a:latin typeface="+mn-lt"/>
              </a:rPr>
              <a:t>3.- UN COJÍN UN ABRAZO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Hacer en grupo una charla sobre qué hacemos en Navidad, qué nos gusta, qué nos remueve, y que vayan dándose turno de palabras pasando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​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un cojín de una persona a otra. 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Abrazar el cojín da idea de confidencia.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endParaRPr lang="es-ES" sz="1200" dirty="0">
              <a:latin typeface="+mn-lt"/>
            </a:endParaRPr>
          </a:p>
          <a:p>
            <a:pPr algn="l" rtl="0" fontAlgn="base"/>
            <a:r>
              <a:rPr lang="es-ES" sz="1600" b="1" dirty="0">
                <a:solidFill>
                  <a:srgbClr val="C0313B"/>
                </a:solidFill>
                <a:latin typeface="+mn-lt"/>
              </a:rPr>
              <a:t>4</a:t>
            </a:r>
            <a:r>
              <a:rPr lang="es-ES" sz="1600" b="1" i="0" u="none" strike="noStrike" dirty="0">
                <a:solidFill>
                  <a:srgbClr val="C0313B"/>
                </a:solidFill>
                <a:effectLst/>
                <a:latin typeface="+mn-lt"/>
              </a:rPr>
              <a:t>.- UN COJÍN, UN MENSAJE</a:t>
            </a:r>
            <a:endParaRPr lang="es-ES" sz="1600" b="1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Recortar notas en forma de cojines - símbolo del sofá y el calor del hogar- escribir mensajes de amor y cercanía para regalar, intercambiar, colgar en el árbol...</a:t>
            </a:r>
          </a:p>
          <a:p>
            <a:pPr algn="l" rtl="0" fontAlgn="base"/>
            <a:endParaRPr lang="es-ES" sz="1200" dirty="0"/>
          </a:p>
          <a:p>
            <a:pPr algn="l" rtl="0" fontAlgn="base"/>
            <a:r>
              <a:rPr lang="es-ES" sz="1600" b="1" i="0" u="none" strike="noStrike" dirty="0">
                <a:solidFill>
                  <a:srgbClr val="C0313B"/>
                </a:solidFill>
                <a:effectLst/>
                <a:latin typeface="+mn-lt"/>
              </a:rPr>
              <a:t>5.- CUENTOS DE NAVIDAD</a:t>
            </a:r>
            <a:endParaRPr lang="es-ES" sz="1600" b="1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171450" indent="-171450" algn="l" rtl="0" fontAlgn="base">
              <a:buFontTx/>
              <a:buChar char="-"/>
            </a:pPr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NAVIDAD ES ESTAR CERCA. Lo puedes descargar desde este enlace: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hlinkClick r:id="rId2"/>
              </a:rPr>
              <a:t>https://www.caritasmadrid.org/assets/2024-12/Cuento_Navidad_es_estar_cerca_caritasmadrid.pdf</a:t>
            </a:r>
            <a:endParaRPr lang="es-ES" sz="1200" b="0" i="0" u="none" strike="noStrike" dirty="0">
              <a:solidFill>
                <a:srgbClr val="000000"/>
              </a:solidFill>
              <a:effectLst/>
            </a:endParaRPr>
          </a:p>
          <a:p>
            <a:pPr marL="171450" indent="-171450" algn="l" rtl="0" fontAlgn="base">
              <a:buFontTx/>
              <a:buChar char="-"/>
            </a:pPr>
            <a:endParaRPr lang="es-ES" sz="1200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. UN CUENTO DE NAVIDAD. Lo puedes descargar desde este enlace: </a:t>
            </a: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https://www.caritasmadrid.org/assets/2024-12/Un_cuento_Navidad_Caritas.pdf</a:t>
            </a:r>
            <a:endParaRPr lang="es-ES" sz="1200" dirty="0"/>
          </a:p>
          <a:p>
            <a:pPr algn="l" rtl="0" fontAlgn="base"/>
            <a:endParaRPr lang="es-ES" sz="1200" b="0" i="0" u="none" strike="noStrike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s-ES" sz="1200" dirty="0"/>
          </a:p>
          <a:p>
            <a:pPr fontAlgn="base"/>
            <a:r>
              <a:rPr lang="es-ES" sz="1600" b="1" dirty="0">
                <a:solidFill>
                  <a:srgbClr val="C0313B"/>
                </a:solidFill>
                <a:latin typeface="+mn-lt"/>
              </a:rPr>
              <a:t>6</a:t>
            </a:r>
            <a:r>
              <a:rPr lang="es-ES" sz="1600" b="1" i="0" u="none" strike="noStrike" dirty="0">
                <a:solidFill>
                  <a:srgbClr val="C0313B"/>
                </a:solidFill>
                <a:effectLst/>
                <a:latin typeface="+mn-lt"/>
              </a:rPr>
              <a:t>.- BELÉN RECORTABLE</a:t>
            </a:r>
            <a:endParaRPr lang="es-ES" sz="1600" b="1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Así ve Fano el Portal de Belén y así nos lo dibuja para que podamos montarlo en casa mientras realizamos una bonita actividad con nuestros peques. Se puede ampliar.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 Se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puede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trabajar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significado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de las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figuras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del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Belén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que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nos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dio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papa Francisco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la carta “Admirable Signum”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2019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sobre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significado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y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valor de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esta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tradición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 Cristiana.</a:t>
            </a:r>
          </a:p>
          <a:p>
            <a:pPr algn="l" rtl="0" fontAlgn="base"/>
            <a:r>
              <a:rPr lang="es-E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La versión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</a:rPr>
              <a:t>coloreable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1200" b="0" i="0" u="none" strike="noStrike" dirty="0" err="1">
                <a:solidFill>
                  <a:srgbClr val="000000"/>
                </a:solidFill>
                <a:effectLst/>
              </a:rPr>
              <a:t>leS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 encantará a los pequeños. (VER ANEXOS)</a:t>
            </a:r>
            <a:endParaRPr lang="es-ES" sz="1200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s-ES" sz="1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71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80FD63B-FF98-9779-40DD-A3A03AF3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62" y="8745689"/>
            <a:ext cx="1866496" cy="13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6" name="CuadroTexto 5"/>
          <p:cNvSpPr txBox="1"/>
          <p:nvPr/>
        </p:nvSpPr>
        <p:spPr>
          <a:xfrm>
            <a:off x="985592" y="1939150"/>
            <a:ext cx="6122552" cy="3720354"/>
          </a:xfrm>
          <a:prstGeom prst="rect">
            <a:avLst/>
          </a:prstGeom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just"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 algn="just">
              <a:spcBef>
                <a:spcPts val="1000"/>
              </a:spcBef>
              <a:defRPr sz="1166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</a:endParaRP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" name="Imagen 2" descr="Una captura de pantalla de un periódico&#10;&#10;Descripción generada automáticamente">
            <a:extLst>
              <a:ext uri="{FF2B5EF4-FFF2-40B4-BE49-F238E27FC236}">
                <a16:creationId xmlns:a16="http://schemas.microsoft.com/office/drawing/2014/main" id="{29C0DEF8-97B4-90E7-FB6A-EE9EB1B3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1" y="622300"/>
            <a:ext cx="7107777" cy="10058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Captura de pantalla 2023-11-30 a las 5.51.11.png" descr="Captura de pantalla 2023-11-30 a las 5.51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5" y="4878891"/>
            <a:ext cx="6354290" cy="452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uadroTexto 6"/>
          <p:cNvSpPr txBox="1"/>
          <p:nvPr/>
        </p:nvSpPr>
        <p:spPr>
          <a:xfrm>
            <a:off x="250633" y="514163"/>
            <a:ext cx="705523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t>Dinámica para niñas y niños</a:t>
            </a:r>
          </a:p>
          <a:p>
            <a:pPr>
              <a:defRPr sz="2700"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t>BELÉN RECORTABLE</a:t>
            </a:r>
          </a:p>
        </p:txBody>
      </p:sp>
      <p:sp>
        <p:nvSpPr>
          <p:cNvPr id="182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83" name="CuadroTexto 5"/>
          <p:cNvSpPr txBox="1"/>
          <p:nvPr/>
        </p:nvSpPr>
        <p:spPr>
          <a:xfrm>
            <a:off x="511459" y="1484102"/>
            <a:ext cx="6122552" cy="28134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400" b="1">
                <a:solidFill>
                  <a:srgbClr val="C031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DIRIGIDO A: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Para </a:t>
            </a:r>
            <a:r>
              <a:rPr dirty="0" err="1"/>
              <a:t>hacer</a:t>
            </a:r>
            <a:r>
              <a:rPr dirty="0"/>
              <a:t> con </a:t>
            </a:r>
            <a:r>
              <a:rPr dirty="0" err="1"/>
              <a:t>niñas</a:t>
            </a:r>
            <a:r>
              <a:rPr dirty="0"/>
              <a:t> y </a:t>
            </a:r>
            <a:r>
              <a:rPr dirty="0" err="1"/>
              <a:t>niños</a:t>
            </a:r>
            <a:r>
              <a:rPr dirty="0"/>
              <a:t> o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familia</a:t>
            </a:r>
            <a:r>
              <a:rPr dirty="0"/>
              <a:t>, </a:t>
            </a:r>
            <a:r>
              <a:rPr dirty="0" err="1"/>
              <a:t>desde</a:t>
            </a:r>
            <a:r>
              <a:rPr dirty="0"/>
              <a:t> los </a:t>
            </a:r>
            <a:r>
              <a:rPr dirty="0" err="1"/>
              <a:t>proyectos</a:t>
            </a:r>
            <a:r>
              <a:rPr dirty="0"/>
              <a:t>, </a:t>
            </a:r>
            <a:r>
              <a:rPr dirty="0" err="1"/>
              <a:t>obras</a:t>
            </a:r>
            <a:r>
              <a:rPr dirty="0"/>
              <a:t> y los CEM </a:t>
            </a:r>
          </a:p>
          <a:p>
            <a:pPr>
              <a:defRPr sz="1500" b="1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b="1" dirty="0">
                <a:solidFill>
                  <a:srgbClr val="C0313B"/>
                </a:solidFill>
              </a:rPr>
              <a:t>MATERIALES:</a:t>
            </a:r>
            <a:r>
              <a:rPr dirty="0"/>
              <a:t> </a:t>
            </a:r>
            <a:r>
              <a:rPr sz="1200" dirty="0"/>
              <a:t>Pinturas, </a:t>
            </a:r>
            <a:r>
              <a:rPr sz="1200" dirty="0" err="1"/>
              <a:t>tijeras</a:t>
            </a:r>
            <a:r>
              <a:rPr sz="1200" dirty="0"/>
              <a:t>, </a:t>
            </a:r>
            <a:r>
              <a:rPr sz="1200" dirty="0" err="1"/>
              <a:t>fotocopia</a:t>
            </a:r>
            <a:r>
              <a:rPr sz="1200" dirty="0"/>
              <a:t> del </a:t>
            </a:r>
            <a:r>
              <a:rPr sz="1200" dirty="0" err="1"/>
              <a:t>Belén</a:t>
            </a:r>
            <a:r>
              <a:rPr sz="1200" dirty="0"/>
              <a:t> recordable </a:t>
            </a:r>
            <a:r>
              <a:rPr sz="1200" dirty="0" err="1"/>
              <a:t>en</a:t>
            </a:r>
            <a:r>
              <a:rPr sz="1200" dirty="0"/>
              <a:t> </a:t>
            </a:r>
            <a:r>
              <a:rPr sz="1200" dirty="0" err="1"/>
              <a:t>blanco</a:t>
            </a:r>
            <a:r>
              <a:rPr sz="1200" dirty="0"/>
              <a:t> y negro o color  y folios </a:t>
            </a:r>
            <a:r>
              <a:rPr sz="1200" dirty="0" err="1"/>
              <a:t>blancos</a:t>
            </a:r>
            <a:r>
              <a:rPr sz="1200" dirty="0"/>
              <a:t>.</a:t>
            </a:r>
          </a:p>
          <a:p>
            <a:pPr>
              <a:defRPr sz="1200" b="1">
                <a:solidFill>
                  <a:srgbClr val="4E586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dirty="0" err="1"/>
              <a:t>Dibuja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propio</a:t>
            </a:r>
            <a:r>
              <a:rPr dirty="0"/>
              <a:t> portal de </a:t>
            </a:r>
            <a:r>
              <a:rPr dirty="0" err="1"/>
              <a:t>Belén</a:t>
            </a:r>
            <a:r>
              <a:rPr dirty="0"/>
              <a:t> y </a:t>
            </a:r>
            <a:r>
              <a:rPr dirty="0" err="1"/>
              <a:t>añádele</a:t>
            </a:r>
            <a:r>
              <a:rPr dirty="0"/>
              <a:t> los </a:t>
            </a:r>
            <a:r>
              <a:rPr dirty="0" err="1"/>
              <a:t>personajes</a:t>
            </a:r>
            <a:r>
              <a:rPr dirty="0"/>
              <a:t> </a:t>
            </a:r>
            <a:r>
              <a:rPr dirty="0" err="1"/>
              <a:t>recortables</a:t>
            </a:r>
            <a:r>
              <a:rPr dirty="0"/>
              <a:t> </a:t>
            </a:r>
          </a:p>
          <a:p>
            <a:pPr algn="just">
              <a:spcBef>
                <a:spcPts val="1500"/>
              </a:spcBef>
              <a:defRPr sz="1400" b="1">
                <a:solidFill>
                  <a:srgbClr val="C031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ACCIÓN</a:t>
            </a:r>
          </a:p>
          <a:p>
            <a:pPr algn="just">
              <a:spcBef>
                <a:spcPts val="1000"/>
              </a:spcBef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Que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niño</a:t>
            </a:r>
            <a:r>
              <a:rPr dirty="0"/>
              <a:t> </a:t>
            </a:r>
            <a:r>
              <a:rPr dirty="0" err="1"/>
              <a:t>dibuje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propio</a:t>
            </a:r>
            <a:r>
              <a:rPr dirty="0"/>
              <a:t> portal de </a:t>
            </a:r>
            <a:r>
              <a:rPr dirty="0" err="1"/>
              <a:t>Belén</a:t>
            </a:r>
            <a:r>
              <a:rPr dirty="0"/>
              <a:t> o se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hacer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grupos</a:t>
            </a:r>
            <a:r>
              <a:rPr dirty="0"/>
              <a:t> de 3/4 y que </a:t>
            </a:r>
            <a:r>
              <a:rPr dirty="0" err="1"/>
              <a:t>añadan</a:t>
            </a:r>
            <a:r>
              <a:rPr dirty="0"/>
              <a:t> los </a:t>
            </a:r>
            <a:r>
              <a:rPr dirty="0" err="1"/>
              <a:t>personajes</a:t>
            </a:r>
            <a:r>
              <a:rPr dirty="0"/>
              <a:t> </a:t>
            </a:r>
            <a:r>
              <a:rPr dirty="0" err="1"/>
              <a:t>recortables</a:t>
            </a:r>
            <a:r>
              <a:rPr dirty="0"/>
              <a:t>. </a:t>
            </a:r>
          </a:p>
          <a:p>
            <a:pPr algn="just">
              <a:spcBef>
                <a:spcPts val="1000"/>
              </a:spcBef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Posteriormente</a:t>
            </a:r>
            <a:r>
              <a:rPr dirty="0"/>
              <a:t> </a:t>
            </a:r>
            <a:r>
              <a:rPr dirty="0" err="1"/>
              <a:t>tienen</a:t>
            </a:r>
            <a:r>
              <a:rPr dirty="0"/>
              <a:t> que </a:t>
            </a:r>
            <a:r>
              <a:rPr dirty="0" err="1"/>
              <a:t>asociar</a:t>
            </a:r>
            <a:r>
              <a:rPr dirty="0"/>
              <a:t>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personaje</a:t>
            </a:r>
            <a:r>
              <a:rPr dirty="0"/>
              <a:t> con </a:t>
            </a:r>
            <a:r>
              <a:rPr dirty="0" err="1"/>
              <a:t>una</a:t>
            </a:r>
            <a:r>
              <a:rPr dirty="0"/>
              <a:t> persona de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familia</a:t>
            </a:r>
            <a:r>
              <a:rPr dirty="0"/>
              <a:t> o amigos que </a:t>
            </a:r>
            <a:r>
              <a:rPr dirty="0" err="1"/>
              <a:t>pueda</a:t>
            </a:r>
            <a:r>
              <a:rPr dirty="0"/>
              <a:t> </a:t>
            </a:r>
            <a:r>
              <a:rPr dirty="0" err="1"/>
              <a:t>representar</a:t>
            </a:r>
            <a:r>
              <a:rPr dirty="0"/>
              <a:t>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personaje</a:t>
            </a:r>
            <a:r>
              <a:rPr dirty="0"/>
              <a:t> y </a:t>
            </a:r>
            <a:r>
              <a:rPr dirty="0" err="1"/>
              <a:t>decir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qué</a:t>
            </a:r>
            <a:r>
              <a:rPr dirty="0"/>
              <a:t>.</a:t>
            </a:r>
          </a:p>
          <a:p>
            <a:pPr algn="just">
              <a:spcBef>
                <a:spcPts val="1000"/>
              </a:spcBef>
              <a:defRPr sz="1200">
                <a:solidFill>
                  <a:srgbClr val="000000">
                    <a:alpha val="84705"/>
                  </a:srgbClr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Se </a:t>
            </a:r>
            <a:r>
              <a:rPr dirty="0" err="1"/>
              <a:t>comparte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grupo</a:t>
            </a:r>
            <a:r>
              <a:rPr dirty="0"/>
              <a:t> </a:t>
            </a:r>
            <a:r>
              <a:rPr dirty="0" err="1"/>
              <a:t>esta</a:t>
            </a:r>
            <a:r>
              <a:rPr dirty="0"/>
              <a:t> </a:t>
            </a:r>
            <a:r>
              <a:rPr dirty="0" err="1"/>
              <a:t>explicación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adroTexto 6"/>
          <p:cNvSpPr txBox="1"/>
          <p:nvPr/>
        </p:nvSpPr>
        <p:spPr>
          <a:xfrm>
            <a:off x="250633" y="5141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Dinámica para niñas y niños</a:t>
            </a:r>
          </a:p>
        </p:txBody>
      </p:sp>
      <p:sp>
        <p:nvSpPr>
          <p:cNvPr id="186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87" name="CuadroTexto 5"/>
          <p:cNvSpPr txBox="1"/>
          <p:nvPr/>
        </p:nvSpPr>
        <p:spPr>
          <a:xfrm>
            <a:off x="511459" y="1484102"/>
            <a:ext cx="6122552" cy="5678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8" name="vídeo-pegado.png" descr="vídeo-pega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94" y="1309842"/>
            <a:ext cx="6523047" cy="4611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adroTexto 6"/>
          <p:cNvSpPr txBox="1"/>
          <p:nvPr/>
        </p:nvSpPr>
        <p:spPr>
          <a:xfrm>
            <a:off x="250633" y="526863"/>
            <a:ext cx="705523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lang="es-ES" sz="1200" dirty="0">
                <a:latin typeface="+mn-lt"/>
              </a:rPr>
              <a:t>NAVIDAD ES  </a:t>
            </a:r>
            <a:r>
              <a:rPr lang="es-ES" dirty="0"/>
              <a:t>estar cerca</a:t>
            </a:r>
            <a:endParaRPr dirty="0"/>
          </a:p>
          <a:p>
            <a:pPr>
              <a:defRPr sz="2700">
                <a:latin typeface="Montserrat-Bold"/>
                <a:ea typeface="Montserrat-Bold"/>
                <a:cs typeface="Montserrat-Bold"/>
                <a:sym typeface="Montserrat-Bold"/>
              </a:defRPr>
            </a:pPr>
            <a:r>
              <a:rPr dirty="0" err="1"/>
              <a:t>Participa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estas</a:t>
            </a:r>
            <a:r>
              <a:rPr dirty="0"/>
              <a:t> </a:t>
            </a:r>
            <a:r>
              <a:rPr dirty="0" err="1"/>
              <a:t>propuestas</a:t>
            </a:r>
            <a:r>
              <a:rPr dirty="0"/>
              <a:t>.</a:t>
            </a:r>
          </a:p>
        </p:txBody>
      </p:sp>
      <p:sp>
        <p:nvSpPr>
          <p:cNvPr id="197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198" name="Captura de pantalla 2022-11-22 a las 1.52.02.png" descr="Captura de pantalla 2022-11-22 a las 1.52.02.png"/>
          <p:cNvPicPr>
            <a:picLocks noChangeAspect="1"/>
          </p:cNvPicPr>
          <p:nvPr/>
        </p:nvPicPr>
        <p:blipFill>
          <a:blip r:embed="rId2"/>
          <a:srcRect r="91965"/>
          <a:stretch>
            <a:fillRect/>
          </a:stretch>
        </p:blipFill>
        <p:spPr>
          <a:xfrm>
            <a:off x="98417" y="1327670"/>
            <a:ext cx="589237" cy="433861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FESTIVAL DE VILLANCICOS de Cáritas Madrid…"/>
          <p:cNvSpPr txBox="1"/>
          <p:nvPr/>
        </p:nvSpPr>
        <p:spPr>
          <a:xfrm>
            <a:off x="817170" y="1696483"/>
            <a:ext cx="6359180" cy="3600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rtl="0" fontAlgn="base"/>
            <a:r>
              <a:rPr lang="en-US" sz="1200" b="1" i="0" u="none" strike="noStrike" dirty="0">
                <a:solidFill>
                  <a:srgbClr val="C0313B"/>
                </a:solidFill>
                <a:effectLst/>
              </a:rPr>
              <a:t>FESTIVAL DE VILLANCICOS de </a:t>
            </a:r>
            <a:r>
              <a:rPr lang="en-US" sz="1200" b="1" i="0" u="none" strike="noStrike" dirty="0" err="1">
                <a:solidFill>
                  <a:srgbClr val="C0313B"/>
                </a:solidFill>
                <a:effectLst/>
              </a:rPr>
              <a:t>Cáritas</a:t>
            </a:r>
            <a:r>
              <a:rPr lang="en-US" sz="1200" b="1" i="0" u="none" strike="noStrike" dirty="0">
                <a:solidFill>
                  <a:srgbClr val="C0313B"/>
                </a:solidFill>
                <a:effectLst/>
              </a:rPr>
              <a:t> Madrid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Participa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</a:rPr>
              <a:t>13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diciembre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a las 17:30horas, para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interpretar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villancicos y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mostrar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nuestros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proyectos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y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servicios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Además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,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compartiremos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talleres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y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</a:rPr>
              <a:t>chocolatada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1" i="0" u="sng" strike="noStrike" dirty="0">
                <a:solidFill>
                  <a:srgbClr val="0000FF"/>
                </a:solidFill>
                <a:effectLst/>
                <a:hlinkClick r:id="rId3"/>
              </a:rPr>
              <a:t>https://youtu.be/BRFNePU8XV0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s-E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1" i="0" u="none" strike="noStrike" dirty="0">
                <a:solidFill>
                  <a:srgbClr val="C0313B"/>
                </a:solidFill>
                <a:effectLst/>
              </a:rPr>
              <a:t>COMPARTE EN LAS REDES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Realizar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una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fotografía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</a:rPr>
              <a:t>abrazándose o en familia y colgar en redes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sociales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con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el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hastag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i="0" u="none" strike="noStrike" dirty="0">
                <a:solidFill>
                  <a:srgbClr val="C00000"/>
                </a:solidFill>
                <a:effectLst/>
              </a:rPr>
              <a:t>#</a:t>
            </a:r>
            <a:r>
              <a:rPr lang="es-ES" sz="1200" i="0" u="none" strike="noStrike" dirty="0" err="1">
                <a:solidFill>
                  <a:srgbClr val="C00000"/>
                </a:solidFill>
                <a:effectLst/>
              </a:rPr>
              <a:t>NavidadEstarCerca</a:t>
            </a:r>
            <a:r>
              <a:rPr lang="en-US" sz="1200" i="0" dirty="0">
                <a:solidFill>
                  <a:srgbClr val="C00000"/>
                </a:solidFill>
                <a:effectLst/>
              </a:rPr>
              <a:t>​ #</a:t>
            </a:r>
            <a:r>
              <a:rPr lang="en-US" sz="1200" i="0" dirty="0" err="1">
                <a:solidFill>
                  <a:srgbClr val="C00000"/>
                </a:solidFill>
                <a:effectLst/>
              </a:rPr>
              <a:t>NavidadEsEstarCerca</a:t>
            </a:r>
            <a:endParaRPr lang="en-US" sz="1200" i="0" dirty="0">
              <a:solidFill>
                <a:srgbClr val="C00000"/>
              </a:solidFill>
              <a:effectLst/>
            </a:endParaRPr>
          </a:p>
          <a:p>
            <a:pPr rtl="0" fontAlgn="base"/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1" i="0" u="none" strike="noStrike" dirty="0">
                <a:solidFill>
                  <a:srgbClr val="C0313B"/>
                </a:solidFill>
                <a:effectLst/>
              </a:rPr>
              <a:t>DINÁMICAS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Para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trabajar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grupos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o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</a:rPr>
              <a:t>familia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rtl="0" fontAlgn="base"/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1" i="0" u="none" strike="noStrike" dirty="0">
                <a:solidFill>
                  <a:srgbClr val="C0313B"/>
                </a:solidFill>
                <a:effectLst/>
              </a:rPr>
              <a:t>UN CUENTO DE NAVIDAD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n-US" sz="1200" b="1" i="0" u="none" strike="noStrike" dirty="0">
                <a:solidFill>
                  <a:schemeClr val="tx1"/>
                </a:solidFill>
                <a:effectLst/>
              </a:rPr>
              <a:t>Leer y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</a:rPr>
              <a:t>compartir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</a:rPr>
              <a:t>el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</a:rPr>
              <a:t>cuento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</a:rPr>
              <a:t> que </a:t>
            </a:r>
            <a:r>
              <a:rPr lang="en-US" sz="1200" b="1" i="0" u="none" strike="noStrike" dirty="0" err="1">
                <a:solidFill>
                  <a:schemeClr val="tx1"/>
                </a:solidFill>
                <a:effectLst/>
              </a:rPr>
              <a:t>proponemos</a:t>
            </a:r>
            <a:r>
              <a:rPr lang="en-US" sz="1200" b="1" i="0" u="none" strike="noStrike" dirty="0">
                <a:solidFill>
                  <a:schemeClr val="tx1"/>
                </a:solidFill>
                <a:effectLst/>
              </a:rPr>
              <a:t> de Navidad</a:t>
            </a:r>
            <a:r>
              <a:rPr lang="en-US" sz="12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rtl="0" fontAlgn="base"/>
            <a:r>
              <a:rPr lang="es-E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s-ES" sz="1200" b="1" i="0" u="none" strike="noStrike" dirty="0">
                <a:solidFill>
                  <a:srgbClr val="C0313B"/>
                </a:solidFill>
                <a:effectLst/>
              </a:rPr>
              <a:t>ESCRIBE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es-ES" sz="1200" b="1" i="0" u="none" strike="noStrike" dirty="0">
                <a:solidFill>
                  <a:srgbClr val="000000"/>
                </a:solidFill>
                <a:effectLst/>
              </a:rPr>
              <a:t>Cuenta a través de un relato breve, carta o poema una historia que tenga relación </a:t>
            </a:r>
            <a:r>
              <a:rPr lang="es-E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 la Navidad. Lo publicaremos en la web: </a:t>
            </a:r>
            <a:r>
              <a:rPr lang="es-ES" sz="1200" b="1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4"/>
              </a:rPr>
              <a:t>www.caritasmadrid.org</a:t>
            </a:r>
            <a:endParaRPr lang="en-US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4D94D01E-CEB8-3496-5168-F70857FF2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0" y="5543759"/>
            <a:ext cx="3600801" cy="50950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adroTexto 6"/>
          <p:cNvSpPr txBox="1"/>
          <p:nvPr/>
        </p:nvSpPr>
        <p:spPr>
          <a:xfrm>
            <a:off x="250633" y="5268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Acción en redes</a:t>
            </a:r>
          </a:p>
        </p:txBody>
      </p:sp>
      <p:sp>
        <p:nvSpPr>
          <p:cNvPr id="205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graphicFrame>
        <p:nvGraphicFramePr>
          <p:cNvPr id="206" name="Tabla 1"/>
          <p:cNvGraphicFramePr/>
          <p:nvPr>
            <p:extLst>
              <p:ext uri="{D42A27DB-BD31-4B8C-83A1-F6EECF244321}">
                <p14:modId xmlns:p14="http://schemas.microsoft.com/office/powerpoint/2010/main" val="1478003747"/>
              </p:ext>
            </p:extLst>
          </p:nvPr>
        </p:nvGraphicFramePr>
        <p:xfrm>
          <a:off x="793750" y="2146350"/>
          <a:ext cx="6341533" cy="411531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9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88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 sz="1800"/>
                      </a:pPr>
                      <a:r>
                        <a:rPr sz="1500" b="1" baseline="5000">
                          <a:solidFill>
                            <a:srgbClr val="FF2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GESTO en redes</a:t>
                      </a:r>
                    </a:p>
                  </a:txBody>
                  <a:tcPr marL="12700" marR="12700" marT="12700" marB="12700" anchor="ctr" horzOverflow="overflow">
                    <a:solidFill>
                      <a:schemeClr val="accent2">
                        <a:lumOff val="21960"/>
                        <a:alpha val="4186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800"/>
                      </a:pPr>
                      <a:r>
                        <a:rPr sz="1500" b="1" baseline="5000">
                          <a:solidFill>
                            <a:srgbClr val="FF2600"/>
                          </a:solidFill>
                          <a:latin typeface="+mn-lt"/>
                          <a:ea typeface="+mn-ea"/>
                          <a:cs typeface="+mn-cs"/>
                          <a:sym typeface="Helvetica"/>
                        </a:rPr>
                        <a:t>Enviar fotos de proyectos abriendo la venta/puerta y que se vea algún Belén, para difundir en redes.</a:t>
                      </a:r>
                    </a:p>
                  </a:txBody>
                  <a:tcPr marL="12700" marR="12700" marT="12700" marB="12700" anchor="ctr" horzOverflow="overflow">
                    <a:solidFill>
                      <a:schemeClr val="accent2">
                        <a:lumOff val="21960"/>
                        <a:alpha val="4186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 sz="1800"/>
                      </a:pPr>
                      <a:r>
                        <a:rPr sz="1300" b="1" baseline="5769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WEB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Actualizar</a:t>
                      </a:r>
                      <a:r>
                        <a:rPr dirty="0"/>
                        <a:t> imagen de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.</a:t>
                      </a:r>
                      <a:r>
                        <a:rPr b="1" dirty="0"/>
                        <a:t> </a:t>
                      </a:r>
                      <a:r>
                        <a:rPr lang="es-ES" b="1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/>
                        <a:t>Subir </a:t>
                      </a:r>
                      <a:r>
                        <a:rPr dirty="0" err="1"/>
                        <a:t>materiales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.</a:t>
                      </a:r>
                      <a:r>
                        <a:rPr b="1" dirty="0"/>
                        <a:t> </a:t>
                      </a:r>
                      <a:r>
                        <a:rPr lang="es-ES" b="1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Publicar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noticias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semanales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sobre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17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 sz="1800"/>
                      </a:pPr>
                      <a:r>
                        <a:rPr sz="1300" b="1" baseline="5769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YouTube</a:t>
                      </a:r>
                    </a:p>
                  </a:txBody>
                  <a:tcPr marL="12700" marR="12700" marT="12700" marB="12700" anchor="ctr" horzOverflow="overflow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Actualizar</a:t>
                      </a:r>
                      <a:r>
                        <a:rPr dirty="0"/>
                        <a:t> imagen.  </a:t>
                      </a:r>
                      <a:r>
                        <a:rPr lang="es-ES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  <a:p>
                      <a:pPr algn="l"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Compartir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Vídeo</a:t>
                      </a:r>
                      <a:r>
                        <a:rPr dirty="0"/>
                        <a:t> de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, para </a:t>
                      </a:r>
                      <a:r>
                        <a:rPr dirty="0" err="1"/>
                        <a:t>compartir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</a:t>
                      </a:r>
                      <a:r>
                        <a:rPr dirty="0"/>
                        <a:t> redes.</a:t>
                      </a:r>
                    </a:p>
                    <a:p>
                      <a:pPr algn="l"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es-ES" b="1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</a:txBody>
                  <a:tcPr marL="12700" marR="12700" marT="12700" marB="12700" anchor="ctr" horzOverflow="overflow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74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 sz="1800"/>
                      </a:pPr>
                      <a:r>
                        <a:rPr sz="1300" b="1" baseline="5769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Facebook y Twitter</a:t>
                      </a: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Actualizar</a:t>
                      </a:r>
                      <a:r>
                        <a:rPr dirty="0"/>
                        <a:t> imagen de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. </a:t>
                      </a:r>
                      <a:r>
                        <a:rPr lang="es-ES" b="1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  <a:p>
                      <a:pPr algn="l">
                        <a:spcBef>
                          <a:spcPts val="12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Compartir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noticias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semanales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sobre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 y las </a:t>
                      </a:r>
                      <a:r>
                        <a:rPr dirty="0" err="1"/>
                        <a:t>acciones</a:t>
                      </a:r>
                      <a:r>
                        <a:rPr dirty="0"/>
                        <a:t> de Navidad, </a:t>
                      </a:r>
                      <a:r>
                        <a:rPr dirty="0" err="1"/>
                        <a:t>enviadas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desde</a:t>
                      </a:r>
                      <a:r>
                        <a:rPr dirty="0"/>
                        <a:t> los </a:t>
                      </a:r>
                      <a:r>
                        <a:rPr dirty="0" err="1"/>
                        <a:t>Centros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proyectos</a:t>
                      </a:r>
                      <a:r>
                        <a:rPr dirty="0"/>
                        <a:t>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 sz="1800"/>
                      </a:pPr>
                      <a:r>
                        <a:rPr sz="1300" b="1" baseline="5769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Instagram</a:t>
                      </a:r>
                    </a:p>
                  </a:txBody>
                  <a:tcPr marL="12700" marR="12700" marT="12700" marB="12700" anchor="ctr" horzOverflow="overflow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Actualizar</a:t>
                      </a:r>
                      <a:r>
                        <a:rPr dirty="0"/>
                        <a:t> imagen de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. </a:t>
                      </a:r>
                      <a:r>
                        <a:rPr lang="es-ES" b="1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Compartir</a:t>
                      </a:r>
                      <a:r>
                        <a:rPr dirty="0"/>
                        <a:t> 1 </a:t>
                      </a:r>
                      <a:r>
                        <a:rPr dirty="0" err="1"/>
                        <a:t>noticia</a:t>
                      </a:r>
                      <a:r>
                        <a:rPr dirty="0"/>
                        <a:t> a la </a:t>
                      </a:r>
                      <a:r>
                        <a:rPr dirty="0" err="1"/>
                        <a:t>semana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sobre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dirigida</a:t>
                      </a:r>
                      <a:r>
                        <a:rPr dirty="0"/>
                        <a:t> a </a:t>
                      </a:r>
                      <a:r>
                        <a:rPr dirty="0" err="1"/>
                        <a:t>jóvenes</a:t>
                      </a:r>
                      <a:r>
                        <a:rPr dirty="0"/>
                        <a:t>.</a:t>
                      </a:r>
                      <a:endParaRPr lang="es-ES" dirty="0"/>
                    </a:p>
                    <a:p>
                      <a:pPr algn="l">
                        <a:spcBef>
                          <a:spcPts val="5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lang="es-ES" dirty="0"/>
                        <a:t>Colgar fotos de familia en redes con el </a:t>
                      </a:r>
                      <a:r>
                        <a:rPr lang="es-ES" dirty="0" err="1"/>
                        <a:t>hastag</a:t>
                      </a:r>
                      <a:r>
                        <a:rPr lang="es-ES" dirty="0"/>
                        <a:t> #</a:t>
                      </a:r>
                      <a:r>
                        <a:rPr lang="es-ES" dirty="0" err="1"/>
                        <a:t>NavidadEsEstarCerca</a:t>
                      </a:r>
                      <a:endParaRPr dirty="0"/>
                    </a:p>
                  </a:txBody>
                  <a:tcPr marL="12700" marR="12700" marT="12700" marB="12700" anchor="ctr" horzOverflow="overflow"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defRPr sz="1800"/>
                      </a:pPr>
                      <a:r>
                        <a:rPr sz="1300" b="1" baseline="5769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WhastApp</a:t>
                      </a:r>
                      <a:endParaRPr sz="1300" b="1" baseline="5769" dirty="0"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</a:txBody>
                  <a:tcPr marL="12700" marR="12700" marT="12700" marB="12700" anchor="ctr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defRPr sz="1300" baseline="5769">
                          <a:latin typeface="+mn-lt"/>
                          <a:ea typeface="+mn-ea"/>
                          <a:cs typeface="+mn-cs"/>
                          <a:sym typeface="Helvetica"/>
                        </a:defRPr>
                      </a:pPr>
                      <a:r>
                        <a:rPr dirty="0" err="1"/>
                        <a:t>Difundir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Campaña</a:t>
                      </a:r>
                      <a:r>
                        <a:rPr dirty="0"/>
                        <a:t> y </a:t>
                      </a:r>
                      <a:r>
                        <a:rPr dirty="0" err="1"/>
                        <a:t>el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vídeo</a:t>
                      </a:r>
                      <a:r>
                        <a:rPr dirty="0"/>
                        <a:t>. </a:t>
                      </a:r>
                      <a:r>
                        <a:rPr lang="es-ES" b="1" dirty="0"/>
                        <a:t>5</a:t>
                      </a:r>
                      <a:r>
                        <a:rPr b="1" dirty="0"/>
                        <a:t> de </a:t>
                      </a:r>
                      <a:r>
                        <a:rPr b="1" dirty="0" err="1"/>
                        <a:t>diciembre</a:t>
                      </a:r>
                      <a:r>
                        <a:rPr b="1" dirty="0"/>
                        <a:t>.</a:t>
                      </a:r>
                    </a:p>
                  </a:txBody>
                  <a:tcPr marL="12700" marR="12700" marT="12700" marB="127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7" name="Texto"/>
          <p:cNvSpPr txBox="1"/>
          <p:nvPr/>
        </p:nvSpPr>
        <p:spPr>
          <a:xfrm>
            <a:off x="-1187450" y="2406650"/>
            <a:ext cx="14224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pic>
        <p:nvPicPr>
          <p:cNvPr id="208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283756"/>
            <a:ext cx="686635" cy="686635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209" name="Hastag:  #ESTANAVIDADTUTIENESMUCHOQUEVER…"/>
          <p:cNvSpPr txBox="1"/>
          <p:nvPr/>
        </p:nvSpPr>
        <p:spPr>
          <a:xfrm>
            <a:off x="978912" y="978306"/>
            <a:ext cx="5971210" cy="886397"/>
          </a:xfrm>
          <a:prstGeom prst="rect">
            <a:avLst/>
          </a:prstGeom>
          <a:solidFill>
            <a:srgbClr val="FFFFFF">
              <a:alpha val="2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marL="152400" indent="-152400" algn="just">
              <a:lnSpc>
                <a:spcPct val="80000"/>
              </a:lnSpc>
              <a:spcBef>
                <a:spcPts val="1000"/>
              </a:spcBef>
              <a:buSzPct val="1000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Hastag</a:t>
            </a:r>
            <a:r>
              <a:rPr sz="1400" dirty="0"/>
              <a:t>:  </a:t>
            </a:r>
            <a:r>
              <a:rPr sz="1400" b="1" dirty="0">
                <a:solidFill>
                  <a:srgbClr val="FF2600"/>
                </a:solidFill>
              </a:rPr>
              <a:t>#</a:t>
            </a:r>
            <a:r>
              <a:rPr lang="es-ES" sz="1400" b="1" dirty="0" err="1">
                <a:solidFill>
                  <a:srgbClr val="EA4025"/>
                </a:solidFill>
              </a:rPr>
              <a:t>NavidadEsEstarCerca</a:t>
            </a:r>
            <a:endParaRPr sz="1400" b="1" dirty="0">
              <a:solidFill>
                <a:srgbClr val="FF2600"/>
              </a:solidFill>
            </a:endParaRPr>
          </a:p>
          <a:p>
            <a:pPr algn="just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400" dirty="0"/>
              <a:t>con </a:t>
            </a:r>
            <a:r>
              <a:rPr sz="1400" dirty="0" err="1"/>
              <a:t>publicaciones</a:t>
            </a:r>
            <a:r>
              <a:rPr sz="1400" dirty="0"/>
              <a:t> </a:t>
            </a:r>
            <a:r>
              <a:rPr sz="1400" dirty="0" err="1"/>
              <a:t>en</a:t>
            </a:r>
            <a:r>
              <a:rPr sz="1400" dirty="0"/>
              <a:t> web y RRSS: posts, </a:t>
            </a:r>
            <a:r>
              <a:rPr sz="1400" dirty="0" err="1"/>
              <a:t>imágenes</a:t>
            </a:r>
            <a:r>
              <a:rPr sz="1400" dirty="0"/>
              <a:t>, </a:t>
            </a:r>
            <a:r>
              <a:rPr sz="1400" dirty="0" err="1"/>
              <a:t>historias</a:t>
            </a:r>
            <a:r>
              <a:rPr sz="1400" dirty="0"/>
              <a:t>, </a:t>
            </a:r>
            <a:r>
              <a:rPr sz="1400" dirty="0" err="1"/>
              <a:t>vídeo</a:t>
            </a:r>
            <a:r>
              <a:rPr sz="1400" dirty="0"/>
              <a:t>, </a:t>
            </a:r>
          </a:p>
          <a:p>
            <a:pPr algn="just"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400" dirty="0" err="1"/>
              <a:t>fotografías</a:t>
            </a:r>
            <a:r>
              <a:rPr sz="1400" dirty="0"/>
              <a:t>, </a:t>
            </a:r>
            <a:r>
              <a:rPr sz="1400" dirty="0" err="1"/>
              <a:t>entrevistas</a:t>
            </a:r>
            <a:r>
              <a:rPr sz="1400" dirty="0"/>
              <a:t> de </a:t>
            </a:r>
            <a:r>
              <a:rPr sz="1400" dirty="0" err="1"/>
              <a:t>Compromiso</a:t>
            </a:r>
            <a:r>
              <a:rPr sz="1400" dirty="0"/>
              <a:t> </a:t>
            </a:r>
            <a:r>
              <a:rPr sz="1400" dirty="0" err="1"/>
              <a:t>Solidario</a:t>
            </a:r>
            <a:endParaRPr sz="1400" dirty="0"/>
          </a:p>
        </p:txBody>
      </p:sp>
      <p:pic>
        <p:nvPicPr>
          <p:cNvPr id="3" name="Imagen 2" descr="Una captura de pantalla de un celular con texto e imágenes&#10;&#10;Descripción generada automáticamente con confianza baja">
            <a:extLst>
              <a:ext uri="{FF2B5EF4-FFF2-40B4-BE49-F238E27FC236}">
                <a16:creationId xmlns:a16="http://schemas.microsoft.com/office/drawing/2014/main" id="{661945BE-15BE-CE52-5C8E-10024A77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3" y="6673380"/>
            <a:ext cx="6147425" cy="30685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adroTexto 6"/>
          <p:cNvSpPr txBox="1"/>
          <p:nvPr/>
        </p:nvSpPr>
        <p:spPr>
          <a:xfrm>
            <a:off x="250633" y="5776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Vídeo de la Campaña</a:t>
            </a:r>
          </a:p>
        </p:txBody>
      </p:sp>
      <p:sp>
        <p:nvSpPr>
          <p:cNvPr id="21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14" name="Texto"/>
          <p:cNvSpPr txBox="1"/>
          <p:nvPr/>
        </p:nvSpPr>
        <p:spPr>
          <a:xfrm>
            <a:off x="1539551" y="5487503"/>
            <a:ext cx="12700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endParaRPr/>
          </a:p>
        </p:txBody>
      </p:sp>
      <p:pic>
        <p:nvPicPr>
          <p:cNvPr id="2" name="Elementos multimedia en línea 1" descr="Navidad es estar cerca">
            <a:hlinkClick r:id="" action="ppaction://media"/>
            <a:extLst>
              <a:ext uri="{FF2B5EF4-FFF2-40B4-BE49-F238E27FC236}">
                <a16:creationId xmlns:a16="http://schemas.microsoft.com/office/drawing/2014/main" id="{DAA2CFB8-A1A4-E993-B725-767D8034B4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4887" y="1304144"/>
            <a:ext cx="5866726" cy="3314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08AB08-FD94-7764-75E5-9AEEB4A17B6F}"/>
              </a:ext>
            </a:extLst>
          </p:cNvPr>
          <p:cNvSpPr txBox="1"/>
          <p:nvPr/>
        </p:nvSpPr>
        <p:spPr>
          <a:xfrm>
            <a:off x="1892508" y="5159327"/>
            <a:ext cx="378501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https://youtu.be/P6N8sz8KYzo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adroTexto 6"/>
          <p:cNvSpPr txBox="1"/>
          <p:nvPr/>
        </p:nvSpPr>
        <p:spPr>
          <a:xfrm>
            <a:off x="521567" y="2300629"/>
            <a:ext cx="7055233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Índice</a:t>
            </a:r>
          </a:p>
        </p:txBody>
      </p:sp>
      <p:sp>
        <p:nvSpPr>
          <p:cNvPr id="116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17" name="Texto"/>
          <p:cNvSpPr txBox="1"/>
          <p:nvPr/>
        </p:nvSpPr>
        <p:spPr>
          <a:xfrm>
            <a:off x="3707129" y="5205729"/>
            <a:ext cx="1422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graphicFrame>
        <p:nvGraphicFramePr>
          <p:cNvPr id="118" name="Tabla 1"/>
          <p:cNvGraphicFramePr/>
          <p:nvPr>
            <p:extLst>
              <p:ext uri="{D42A27DB-BD31-4B8C-83A1-F6EECF244321}">
                <p14:modId xmlns:p14="http://schemas.microsoft.com/office/powerpoint/2010/main" val="3139107044"/>
              </p:ext>
            </p:extLst>
          </p:nvPr>
        </p:nvGraphicFramePr>
        <p:xfrm>
          <a:off x="971726" y="3196401"/>
          <a:ext cx="5613046" cy="283210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493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Personas destinatarias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Fundamentación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4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Objetivos de la Campaña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6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Imagen del cartel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7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Vídeo de la Campaña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Oraciones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Dinámica</a:t>
                      </a:r>
                      <a:r>
                        <a:rPr lang="es-ES" sz="1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s</a:t>
                      </a:r>
                      <a:r>
                        <a:rPr sz="1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“</a:t>
                      </a:r>
                      <a:r>
                        <a:rPr sz="12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Celebra</a:t>
                      </a:r>
                      <a:r>
                        <a:rPr sz="1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y </a:t>
                      </a:r>
                      <a:r>
                        <a:rPr sz="1200" dirty="0" err="1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comparte</a:t>
                      </a:r>
                      <a:r>
                        <a:rPr sz="1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la luz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8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Dinámica menores: Marcapáginasz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12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Propuestas de Cáritas Madrid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13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Acción en redes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14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defTabSz="756013">
                        <a:defRPr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Vídeo de la Campaña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756013">
                        <a:defRPr sz="1800"/>
                      </a:pPr>
                      <a:r>
                        <a:rPr sz="1200" dirty="0">
                          <a:latin typeface="+mn-lt"/>
                          <a:ea typeface="+mn-ea"/>
                          <a:cs typeface="+mn-cs"/>
                          <a:sym typeface="Helvetica"/>
                        </a:rPr>
                        <a:t>15</a:t>
                      </a:r>
                    </a:p>
                  </a:txBody>
                  <a:tcPr marL="0" marR="0" marT="0" marB="0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C0313B"/>
                      </a:solidFill>
                      <a:miter lim="400000"/>
                    </a:lnT>
                    <a:lnB w="12700">
                      <a:solidFill>
                        <a:srgbClr val="C0313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adroTexto 6"/>
          <p:cNvSpPr txBox="1"/>
          <p:nvPr/>
        </p:nvSpPr>
        <p:spPr>
          <a:xfrm>
            <a:off x="250633" y="6411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Personas destinatarias</a:t>
            </a:r>
          </a:p>
        </p:txBody>
      </p:sp>
      <p:sp>
        <p:nvSpPr>
          <p:cNvPr id="121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2" name="Agrupar"/>
          <p:cNvSpPr/>
          <p:nvPr/>
        </p:nvSpPr>
        <p:spPr>
          <a:xfrm>
            <a:off x="2047498" y="1319002"/>
            <a:ext cx="4857108" cy="255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Estos</a:t>
            </a:r>
            <a:r>
              <a:rPr dirty="0"/>
              <a:t> </a:t>
            </a:r>
            <a:r>
              <a:rPr dirty="0" err="1"/>
              <a:t>materiales</a:t>
            </a:r>
            <a:r>
              <a:rPr dirty="0"/>
              <a:t> van </a:t>
            </a:r>
            <a:r>
              <a:rPr dirty="0" err="1"/>
              <a:t>dirigidos</a:t>
            </a:r>
            <a:r>
              <a:rPr dirty="0"/>
              <a:t> a </a:t>
            </a:r>
            <a:r>
              <a:rPr dirty="0" err="1"/>
              <a:t>aquellas</a:t>
            </a:r>
            <a:r>
              <a:rPr dirty="0"/>
              <a:t> personas o </a:t>
            </a:r>
            <a:r>
              <a:rPr dirty="0" err="1"/>
              <a:t>grupos</a:t>
            </a:r>
            <a:r>
              <a:rPr dirty="0"/>
              <a:t> que </a:t>
            </a:r>
            <a:r>
              <a:rPr dirty="0" err="1"/>
              <a:t>tienen</a:t>
            </a:r>
            <a:r>
              <a:rPr dirty="0"/>
              <a:t> </a:t>
            </a:r>
            <a:r>
              <a:rPr dirty="0" err="1"/>
              <a:t>interés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generar</a:t>
            </a:r>
            <a:r>
              <a:rPr dirty="0"/>
              <a:t> </a:t>
            </a:r>
            <a:r>
              <a:rPr dirty="0" err="1"/>
              <a:t>procesos</a:t>
            </a:r>
            <a:r>
              <a:rPr dirty="0"/>
              <a:t> de </a:t>
            </a:r>
            <a:r>
              <a:rPr dirty="0" err="1"/>
              <a:t>reflexión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torno</a:t>
            </a:r>
            <a:r>
              <a:rPr dirty="0"/>
              <a:t> a las </a:t>
            </a:r>
            <a:r>
              <a:rPr dirty="0" err="1"/>
              <a:t>situaciones</a:t>
            </a:r>
            <a:r>
              <a:rPr dirty="0"/>
              <a:t> que </a:t>
            </a:r>
            <a:r>
              <a:rPr dirty="0" err="1"/>
              <a:t>estamos</a:t>
            </a:r>
            <a:r>
              <a:rPr dirty="0"/>
              <a:t> </a:t>
            </a:r>
            <a:r>
              <a:rPr dirty="0" err="1"/>
              <a:t>viviendo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estos</a:t>
            </a:r>
            <a:r>
              <a:rPr dirty="0"/>
              <a:t> </a:t>
            </a:r>
            <a:r>
              <a:rPr dirty="0" err="1"/>
              <a:t>momentos</a:t>
            </a:r>
            <a:r>
              <a:rPr dirty="0"/>
              <a:t>.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 </a:t>
            </a:r>
            <a:r>
              <a:rPr dirty="0" err="1"/>
              <a:t>metodología</a:t>
            </a:r>
            <a:r>
              <a:rPr dirty="0"/>
              <a:t> del material es </a:t>
            </a: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abierta</a:t>
            </a:r>
            <a:r>
              <a:rPr dirty="0"/>
              <a:t>.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interés</a:t>
            </a:r>
            <a:r>
              <a:rPr dirty="0"/>
              <a:t> es </a:t>
            </a:r>
            <a:r>
              <a:rPr dirty="0" err="1"/>
              <a:t>aportar</a:t>
            </a:r>
            <a:r>
              <a:rPr dirty="0"/>
              <a:t> </a:t>
            </a:r>
            <a:r>
              <a:rPr dirty="0" err="1"/>
              <a:t>unas</a:t>
            </a:r>
            <a:r>
              <a:rPr dirty="0"/>
              <a:t> </a:t>
            </a:r>
            <a:r>
              <a:rPr dirty="0" err="1"/>
              <a:t>herramientas</a:t>
            </a:r>
            <a:r>
              <a:rPr dirty="0"/>
              <a:t> que </a:t>
            </a:r>
            <a:r>
              <a:rPr dirty="0" err="1"/>
              <a:t>puedan</a:t>
            </a:r>
            <a:r>
              <a:rPr dirty="0"/>
              <a:t> </a:t>
            </a:r>
            <a:r>
              <a:rPr dirty="0" err="1"/>
              <a:t>facilitar</a:t>
            </a:r>
            <a:r>
              <a:rPr dirty="0"/>
              <a:t> la </a:t>
            </a:r>
            <a:r>
              <a:rPr dirty="0" err="1"/>
              <a:t>reflexión</a:t>
            </a:r>
            <a:r>
              <a:rPr dirty="0"/>
              <a:t>.</a:t>
            </a:r>
          </a:p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200" dirty="0" err="1"/>
              <a:t>Puede</a:t>
            </a:r>
            <a:r>
              <a:rPr sz="1200" dirty="0"/>
              <a:t> </a:t>
            </a:r>
            <a:r>
              <a:rPr sz="1200" dirty="0" err="1"/>
              <a:t>hacerse</a:t>
            </a:r>
            <a:r>
              <a:rPr sz="1200" dirty="0"/>
              <a:t> </a:t>
            </a:r>
            <a:r>
              <a:rPr sz="1200" dirty="0" err="1"/>
              <a:t>uso</a:t>
            </a:r>
            <a:r>
              <a:rPr sz="1200" dirty="0"/>
              <a:t> de </a:t>
            </a:r>
            <a:r>
              <a:rPr sz="1200" dirty="0" err="1"/>
              <a:t>ellas</a:t>
            </a:r>
            <a:r>
              <a:rPr sz="1200" dirty="0"/>
              <a:t> </a:t>
            </a:r>
            <a:r>
              <a:rPr sz="1200" dirty="0" err="1"/>
              <a:t>en</a:t>
            </a:r>
            <a:r>
              <a:rPr sz="1200" dirty="0"/>
              <a:t> </a:t>
            </a:r>
            <a:r>
              <a:rPr sz="1200" dirty="0" err="1"/>
              <a:t>reuniones</a:t>
            </a:r>
            <a:r>
              <a:rPr sz="1200" dirty="0"/>
              <a:t> de </a:t>
            </a:r>
            <a:r>
              <a:rPr sz="1200" dirty="0" err="1"/>
              <a:t>Cáritas</a:t>
            </a:r>
            <a:r>
              <a:rPr sz="1200" dirty="0"/>
              <a:t> </a:t>
            </a:r>
            <a:r>
              <a:rPr sz="1200" dirty="0" err="1"/>
              <a:t>Parroquial</a:t>
            </a:r>
            <a:r>
              <a:rPr sz="1200" dirty="0"/>
              <a:t>, </a:t>
            </a:r>
            <a:r>
              <a:rPr sz="1200" dirty="0" err="1"/>
              <a:t>en</a:t>
            </a:r>
            <a:r>
              <a:rPr sz="1200" dirty="0"/>
              <a:t> </a:t>
            </a:r>
            <a:r>
              <a:rPr sz="1200" dirty="0" err="1"/>
              <a:t>grupos</a:t>
            </a:r>
            <a:r>
              <a:rPr sz="1200" dirty="0"/>
              <a:t> de </a:t>
            </a:r>
            <a:r>
              <a:rPr sz="1200" dirty="0" err="1"/>
              <a:t>jóvenes</a:t>
            </a:r>
            <a:r>
              <a:rPr sz="1200" dirty="0"/>
              <a:t> y personas </a:t>
            </a:r>
            <a:r>
              <a:rPr sz="1200" dirty="0" err="1"/>
              <a:t>adultas</a:t>
            </a:r>
            <a:r>
              <a:rPr sz="1200" dirty="0"/>
              <a:t> o </a:t>
            </a:r>
            <a:r>
              <a:rPr sz="1200" dirty="0" err="1"/>
              <a:t>como</a:t>
            </a:r>
            <a:r>
              <a:rPr sz="1200" dirty="0"/>
              <a:t> material </a:t>
            </a:r>
            <a:r>
              <a:rPr sz="1200" dirty="0" err="1"/>
              <a:t>educativo</a:t>
            </a:r>
            <a:r>
              <a:rPr sz="1200" dirty="0"/>
              <a:t> para </a:t>
            </a:r>
            <a:r>
              <a:rPr sz="1200" dirty="0" err="1"/>
              <a:t>institutos</a:t>
            </a:r>
            <a:r>
              <a:rPr sz="1200" dirty="0"/>
              <a:t> o </a:t>
            </a:r>
            <a:r>
              <a:rPr sz="1200" dirty="0" err="1"/>
              <a:t>universidades</a:t>
            </a:r>
            <a:r>
              <a:rPr sz="1200" dirty="0"/>
              <a:t>, para personas </a:t>
            </a:r>
            <a:r>
              <a:rPr sz="1200" dirty="0" err="1"/>
              <a:t>contratadas</a:t>
            </a:r>
            <a:r>
              <a:rPr sz="1200" dirty="0"/>
              <a:t> de </a:t>
            </a:r>
            <a:r>
              <a:rPr sz="1200" dirty="0" err="1"/>
              <a:t>empresas</a:t>
            </a:r>
            <a:r>
              <a:rPr sz="1200" dirty="0"/>
              <a:t> de </a:t>
            </a:r>
            <a:r>
              <a:rPr sz="1200" dirty="0" err="1"/>
              <a:t>inserción</a:t>
            </a:r>
            <a:r>
              <a:rPr sz="1200" dirty="0"/>
              <a:t>, </a:t>
            </a:r>
            <a:r>
              <a:rPr sz="1200" dirty="0" err="1"/>
              <a:t>en</a:t>
            </a:r>
            <a:r>
              <a:rPr sz="1200" dirty="0"/>
              <a:t> </a:t>
            </a:r>
            <a:r>
              <a:rPr sz="1200" dirty="0" err="1"/>
              <a:t>proyectos</a:t>
            </a:r>
            <a:r>
              <a:rPr sz="1200" dirty="0"/>
              <a:t> de </a:t>
            </a:r>
            <a:r>
              <a:rPr sz="1200" dirty="0" err="1"/>
              <a:t>Cáritas</a:t>
            </a:r>
            <a:r>
              <a:rPr sz="1200" dirty="0"/>
              <a:t> Madrid, </a:t>
            </a:r>
            <a:r>
              <a:rPr sz="1200" dirty="0" err="1"/>
              <a:t>en</a:t>
            </a:r>
            <a:r>
              <a:rPr sz="1200" dirty="0"/>
              <a:t> la </a:t>
            </a:r>
            <a:r>
              <a:rPr sz="1200" dirty="0" err="1"/>
              <a:t>familia</a:t>
            </a:r>
            <a:r>
              <a:rPr sz="1200" dirty="0"/>
              <a:t>, con los</a:t>
            </a:r>
            <a:r>
              <a:rPr lang="es-ES" sz="1200" dirty="0"/>
              <a:t> </a:t>
            </a:r>
            <a:r>
              <a:rPr sz="1200" dirty="0"/>
              <a:t>amigos/as…</a:t>
            </a:r>
            <a:br>
              <a:rPr dirty="0"/>
            </a:br>
            <a:endParaRPr dirty="0"/>
          </a:p>
        </p:txBody>
      </p:sp>
      <p:sp>
        <p:nvSpPr>
          <p:cNvPr id="123" name="Texto"/>
          <p:cNvSpPr txBox="1"/>
          <p:nvPr/>
        </p:nvSpPr>
        <p:spPr>
          <a:xfrm>
            <a:off x="3707129" y="5205729"/>
            <a:ext cx="1422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pic>
        <p:nvPicPr>
          <p:cNvPr id="3" name="Imagen 2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ABC4CC81-0969-0F48-78F8-C01E4A6E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5" y="4302563"/>
            <a:ext cx="6201228" cy="46509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adroTexto 6"/>
          <p:cNvSpPr txBox="1"/>
          <p:nvPr/>
        </p:nvSpPr>
        <p:spPr>
          <a:xfrm>
            <a:off x="250633" y="5649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Fundamentación</a:t>
            </a:r>
          </a:p>
        </p:txBody>
      </p:sp>
      <p:sp>
        <p:nvSpPr>
          <p:cNvPr id="127" name="CuadroTexto 5"/>
          <p:cNvSpPr txBox="1"/>
          <p:nvPr/>
        </p:nvSpPr>
        <p:spPr>
          <a:xfrm>
            <a:off x="279420" y="1170286"/>
            <a:ext cx="3423133" cy="858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/>
            <a:r>
              <a:rPr lang="es-ES_tradnl" sz="1200" dirty="0">
                <a:effectLst/>
                <a:latin typeface="+mn-lt"/>
                <a:ea typeface="+mn-ea"/>
              </a:rPr>
              <a:t>La Navidad es un tiempo de encuentro, de esperanza y de vida. Es el momento en que celebramos el nacimiento de Jesús, la encarnación del amor de Dios entre nosotros, un acontecimiento que ilumina nuestras vidas y nos invita a vivir desde la cercanía y la fraternidad.</a:t>
            </a:r>
            <a:endParaRPr lang="es-ES" sz="1200" dirty="0">
              <a:effectLst/>
              <a:latin typeface="+mn-lt"/>
              <a:ea typeface="+mn-ea"/>
            </a:endParaRPr>
          </a:p>
          <a:p>
            <a:pPr algn="just"/>
            <a:r>
              <a:rPr lang="es-ES" sz="1200" dirty="0">
                <a:effectLst/>
                <a:latin typeface="+mn-lt"/>
                <a:ea typeface="+mn-ea"/>
              </a:rPr>
              <a:t> </a:t>
            </a:r>
          </a:p>
          <a:p>
            <a:pPr algn="just"/>
            <a:r>
              <a:rPr lang="es-ES_tradnl" sz="1200" dirty="0">
                <a:effectLst/>
                <a:latin typeface="+mn-lt"/>
                <a:ea typeface="+mn-ea"/>
              </a:rPr>
              <a:t>Este año, la Campaña de Navidad de Cáritas Diocesana de Madrid, bajo el lema </a:t>
            </a:r>
            <a:r>
              <a:rPr lang="es-ES_tradnl" sz="1200" b="1" dirty="0">
                <a:effectLst/>
                <a:latin typeface="+mn-lt"/>
                <a:ea typeface="+mn-ea"/>
              </a:rPr>
              <a:t>“Navidad es estar cerca”</a:t>
            </a:r>
            <a:r>
              <a:rPr lang="es-ES_tradnl" sz="1200" dirty="0">
                <a:effectLst/>
                <a:latin typeface="+mn-lt"/>
                <a:ea typeface="+mn-ea"/>
              </a:rPr>
              <a:t>, toma como referencia principal la </a:t>
            </a:r>
            <a:r>
              <a:rPr lang="es-ES_tradnl" sz="1200" b="1" dirty="0">
                <a:effectLst/>
                <a:latin typeface="+mn-lt"/>
                <a:ea typeface="+mn-ea"/>
              </a:rPr>
              <a:t>Carta Pastoral de nuestro arzobispo de Madrid, don José Cobo, “Bautizados para ser peregrinos de esperanza”</a:t>
            </a:r>
            <a:r>
              <a:rPr lang="es-ES_tradnl" sz="1200" dirty="0">
                <a:effectLst/>
                <a:latin typeface="+mn-lt"/>
                <a:ea typeface="+mn-ea"/>
              </a:rPr>
              <a:t>, y se inspira también en el mensaje del papa Francisco en la </a:t>
            </a:r>
            <a:r>
              <a:rPr lang="es-ES_tradnl" sz="1200" b="1" dirty="0">
                <a:effectLst/>
                <a:latin typeface="+mn-lt"/>
                <a:ea typeface="+mn-ea"/>
              </a:rPr>
              <a:t>VIII Jornada Mundial de los Pobres</a:t>
            </a:r>
            <a:r>
              <a:rPr lang="es-ES_tradnl" sz="1200" dirty="0">
                <a:effectLst/>
                <a:latin typeface="+mn-lt"/>
                <a:ea typeface="+mn-ea"/>
              </a:rPr>
              <a:t>. Además, se alinea con la propuesta de la Campaña de Navidad de Cáritas Española, subrayando el valor de la cercanía como una forma de expresar el amor de Dios y construir comunidad.</a:t>
            </a:r>
          </a:p>
          <a:p>
            <a:pPr algn="just"/>
            <a:endParaRPr lang="es-ES" sz="1200" dirty="0">
              <a:effectLst/>
              <a:latin typeface="+mn-lt"/>
              <a:ea typeface="+mn-ea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+mn-ea"/>
              </a:rPr>
              <a:t>El papa Francisco, en su mensaje en la Jornada Mundial de los Pobres, nos recordó que la verdadera identidad de la Iglesia se construye en la medida en que se sirve a los más necesitados. Con sus palabras, “</a:t>
            </a:r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+mn-ea"/>
              </a:rPr>
              <a:t>Por favor, no nos olvidemos de los pobres</a:t>
            </a:r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+mn-ea"/>
              </a:rPr>
              <a:t>”, nos invita a vivir un Adviento y una Navidad en los que comunidades cristianas y familias sean verdaderos lugares de acogida, donde se respire esperanza, amor y paz.</a:t>
            </a:r>
          </a:p>
          <a:p>
            <a:pPr algn="just"/>
            <a:endParaRPr lang="es-ES_tradnl" sz="1200" dirty="0">
              <a:highlight>
                <a:srgbClr val="FFFFFF"/>
              </a:highlight>
              <a:latin typeface="+mn-lt"/>
              <a:ea typeface="+mn-ea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La cercanía, como refleja este lema, nos llama a romper con las actitudes de individualismo y miedo al cambio que el arzobispo José Cobo describe en su Carta Pastoral. Estar cerca implica caminar como peregrinos atentos y sensibles a la realidad que nos rodea, abiertos a la escucha y al encuentro con los demás y con Dios.</a:t>
            </a:r>
          </a:p>
          <a:p>
            <a:pPr algn="just"/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La Navidad es la </a:t>
            </a:r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fiesta del encuentro</a:t>
            </a:r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: con Dios, con las personas que amamos, con quienes sufren y necesitan una mano amiga. </a:t>
            </a:r>
            <a:r>
              <a:rPr lang="es-ES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La </a:t>
            </a:r>
            <a:r>
              <a:rPr lang="es-ES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figura del pesebre</a:t>
            </a:r>
            <a:r>
              <a:rPr lang="es-ES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nos recuerda la humildad y pobreza con las que Jesús eligió entrar en el mundo, iluminándolo con su luz y su amor. </a:t>
            </a:r>
          </a:p>
        </p:txBody>
      </p:sp>
      <p:sp>
        <p:nvSpPr>
          <p:cNvPr id="128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29" name="CuadroTexto 5"/>
          <p:cNvSpPr txBox="1"/>
          <p:nvPr/>
        </p:nvSpPr>
        <p:spPr>
          <a:xfrm>
            <a:off x="3877753" y="1174519"/>
            <a:ext cx="3423133" cy="821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/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Una llamada al cuidado y al encuentro</a:t>
            </a:r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s-ES_tradnl" sz="120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En esta Navidad, Cáritas nos invita a cultivar la cercanía en clave de cuidado, dedicando tiempo de calidad a nuestras familias, comunidades y a las personas que más lo necesitan. La cercanía nos habilita para el encuentro auténtico: con uno mismo, con los demás y con Dios. </a:t>
            </a:r>
            <a:endParaRPr lang="es-ES" sz="1200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Como dijo el papa Francisco: </a:t>
            </a:r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“Navidad es el encuentro de Dios con los pobres, una invitación a bajar y abrazar a toda la humanidad”</a:t>
            </a:r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. </a:t>
            </a:r>
            <a:r>
              <a:rPr lang="es-ES" sz="12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La Navidad nos llama al encuentro con los otros, a sentarnos juntos en el “sofá” de nuestra casa, de nuestros proyectos, de nuestras comunidades parroquiales, de nuestros barrios, y compartir lo que somos, nuestras diferencias y coincidencias, nuestras alegrías y tristezas. </a:t>
            </a:r>
            <a:r>
              <a:rPr lang="es-ES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A sentarnos todas y todos los que formamos la familia de Cáritas, sin excepciones.</a:t>
            </a:r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 defTabSz="449580"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 b="1" dirty="0">
              <a:latin typeface="+mn-lt"/>
            </a:endParaRPr>
          </a:p>
          <a:p>
            <a:pPr algn="just"/>
            <a:r>
              <a:rPr lang="es-ES" sz="12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El encuentro entre María e Isabel nos muestra la alegría de la generosidad, del acercarse al otro sin buscar nada a cambio, solo dar por amor, por cuidar, por estar y acompañar. Es la caridad puesta en movimiento.</a:t>
            </a:r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s-ES_tradnl" sz="120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Además, esta Navidad marca el inicio de un nuevo </a:t>
            </a:r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año jubilar de la esperanza</a:t>
            </a:r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, un tiempo en el que como Iglesia somos llamados a ser </a:t>
            </a:r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testigos del amor y la luz de Jesús</a:t>
            </a:r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en el mundo. El Jubileo nos invita a peregrinar con esperanza, buscando el sentido de nuestras vidas y de nuestra humanidad, comprometidos con la causa de Jesús.</a:t>
            </a:r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s-ES_tradnl" sz="1200" b="1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s-ES_tradnl" sz="12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La estrella de Navidad,</a:t>
            </a:r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símbolo de luz, nos recuerda que el Niño Jesús es “la luz del mundo”, una luz que ilumina nuestras tinieblas y nos llena de esperanza. Este año, desde Cáritas Diocesana de Madrid, queremos ser signo de esa luz, promoviendo el encuentro, la solidaridad y el amor.</a:t>
            </a:r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s-ES_tradnl" sz="1200" dirty="0">
              <a:effectLst/>
              <a:latin typeface="+mn-lt"/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adroTexto 6"/>
          <p:cNvSpPr txBox="1"/>
          <p:nvPr/>
        </p:nvSpPr>
        <p:spPr>
          <a:xfrm>
            <a:off x="250633" y="857063"/>
            <a:ext cx="7055234" cy="5105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2700">
                <a:solidFill>
                  <a:srgbClr val="FFFFFF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pPr>
            <a:endParaRPr/>
          </a:p>
        </p:txBody>
      </p:sp>
      <p:sp>
        <p:nvSpPr>
          <p:cNvPr id="132" name="CuadroTexto 5"/>
          <p:cNvSpPr txBox="1"/>
          <p:nvPr/>
        </p:nvSpPr>
        <p:spPr>
          <a:xfrm>
            <a:off x="312889" y="687194"/>
            <a:ext cx="6930722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/>
            <a:r>
              <a:rPr lang="es-ES_tradnl" sz="1200" dirty="0">
                <a:effectLst/>
                <a:latin typeface="+mn-lt"/>
                <a:ea typeface="Arial Unicode MS" panose="020B0604020202020204" pitchFamily="34" charset="-128"/>
              </a:rPr>
              <a:t>Invitamos a toda la comunidad a vivir esta Navidad desde la cercanía, haciendo del amor un gesto concreto y compartiendo la alegría de saber que Dios nos acompaña. Que nuestras casas, comunidades y proyectos se conviertan en un pesebre vivo donde Jesús pueda nacer y llenar de esperanza nuestras vidas.</a:t>
            </a:r>
            <a:endParaRPr lang="es-ES" sz="1200" dirty="0">
              <a:effectLst/>
              <a:latin typeface="+mn-lt"/>
              <a:ea typeface="Arial Unicode MS" panose="020B0604020202020204" pitchFamily="34" charset="-128"/>
            </a:endParaRPr>
          </a:p>
          <a:p>
            <a:pPr algn="just"/>
            <a:endParaRPr lang="es-ES_tradnl" sz="120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es-ES_tradnl" sz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Desde Cáritas Diocesana de Madrid, os deseamos una muy feliz Navidad, llena de luz y amor. Que Dios ilumine nuestro camino, nos llene de esperanza y nos guíe en la construcción de un mundo más cercano, justo y fraterno.</a:t>
            </a:r>
            <a:endParaRPr lang="es-ES" sz="1200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3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137" name="Agrupar"/>
          <p:cNvGrpSpPr/>
          <p:nvPr/>
        </p:nvGrpSpPr>
        <p:grpSpPr>
          <a:xfrm>
            <a:off x="1121764" y="3025291"/>
            <a:ext cx="5854201" cy="2090693"/>
            <a:chOff x="59798" y="-249755"/>
            <a:chExt cx="5854199" cy="2090692"/>
          </a:xfrm>
        </p:grpSpPr>
        <p:sp>
          <p:nvSpPr>
            <p:cNvPr id="134" name="CuadroTexto 5"/>
            <p:cNvSpPr txBox="1"/>
            <p:nvPr/>
          </p:nvSpPr>
          <p:spPr>
            <a:xfrm>
              <a:off x="714285" y="-136737"/>
              <a:ext cx="5199712" cy="1977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marL="171450" indent="-171450" rtl="0" fontAlgn="base">
                <a:buFont typeface="Arial" panose="020B0604020202020204" pitchFamily="34" charset="0"/>
                <a:buChar char="•"/>
              </a:pPr>
              <a:r>
                <a:rPr lang="en-US" sz="1200" b="1" i="0" u="none" strike="noStrike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Sensibilizar</a:t>
              </a:r>
              <a:r>
                <a:rPr lang="es-ES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 </a:t>
              </a:r>
              <a:r>
                <a:rPr lang="es-ES" sz="12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sobre</a:t>
              </a:r>
              <a:r>
                <a:rPr lang="en-US" sz="12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s-ES" sz="12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 necesidad de celebrar el verdadero sentido de la Navidad</a:t>
              </a:r>
              <a:r>
                <a:rPr lang="es-ES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junto a las personas que queremos y nos necesitan, llevando nuestra caridad y solidaridad, que se sientan miradas y escuchadas.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​</a:t>
              </a:r>
            </a:p>
            <a:p>
              <a:pPr marL="171450" indent="-171450" rtl="0" fontAlgn="base">
                <a:buFont typeface="Arial" panose="020B0604020202020204" pitchFamily="34" charset="0"/>
                <a:buChar char="•"/>
              </a:pPr>
              <a:endParaRPr lang="es-E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71450" indent="-171450" rtl="0" fontAlgn="base">
                <a:buFont typeface="Arial" panose="020B0604020202020204" pitchFamily="34" charset="0"/>
                <a:buChar char="•"/>
              </a:pPr>
              <a:r>
                <a:rPr lang="es-ES" sz="12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Acercarnos a las personas más vulnerables, abrazar el Amor en el otro,</a:t>
              </a:r>
              <a:r>
                <a:rPr lang="es-ES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como nos recuerda el Nacimiento de Jesús, y hacerlo con calidez.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​</a:t>
              </a:r>
            </a:p>
            <a:p>
              <a:pPr marL="171450" indent="-171450" rtl="0" fontAlgn="base">
                <a:buFont typeface="Arial" panose="020B0604020202020204" pitchFamily="34" charset="0"/>
                <a:buChar char="•"/>
              </a:pPr>
              <a:endParaRPr lang="es-E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pPr marL="171450" indent="-171450" rtl="0" fontAlgn="base">
                <a:buFont typeface="Arial" panose="020B0604020202020204" pitchFamily="34" charset="0"/>
                <a:buChar char="•"/>
              </a:pPr>
              <a:r>
                <a:rPr lang="es-ES" sz="12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Lograr que el calor de nuestros hogares llegue a todas personas y rincones,</a:t>
              </a:r>
              <a:r>
                <a:rPr lang="es-ES" sz="12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para que nadie quede al margen, para que hagamos de esta una sociedad más justa, igualitaria y fraterna.</a:t>
              </a:r>
              <a:br>
                <a:rPr dirty="0"/>
              </a:br>
              <a:endParaRPr dirty="0"/>
            </a:p>
          </p:txBody>
        </p:sp>
        <p:pic>
          <p:nvPicPr>
            <p:cNvPr id="135" name="Captura de pantalla 2022-11-22 a las 0.26.38.png" descr="Captura de pantalla 2022-11-22 a las 0.26.38.png"/>
            <p:cNvPicPr>
              <a:picLocks noChangeAspect="1"/>
            </p:cNvPicPr>
            <p:nvPr/>
          </p:nvPicPr>
          <p:blipFill>
            <a:blip r:embed="rId2"/>
            <a:srcRect l="4110" t="22717" r="78940" b="65368"/>
            <a:stretch>
              <a:fillRect/>
            </a:stretch>
          </p:blipFill>
          <p:spPr>
            <a:xfrm>
              <a:off x="59798" y="-249755"/>
              <a:ext cx="829223" cy="645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Captura de pantalla 2022-11-22 a las 0.26.38.png" descr="Captura de pantalla 2022-11-22 a las 0.26.38.png"/>
            <p:cNvPicPr>
              <a:picLocks noChangeAspect="1"/>
            </p:cNvPicPr>
            <p:nvPr/>
          </p:nvPicPr>
          <p:blipFill>
            <a:blip r:embed="rId2"/>
            <a:srcRect l="4110" t="40158" r="78940" b="45135"/>
            <a:stretch>
              <a:fillRect/>
            </a:stretch>
          </p:blipFill>
          <p:spPr>
            <a:xfrm>
              <a:off x="213325" y="561238"/>
              <a:ext cx="675696" cy="649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CuadroTexto 6"/>
          <p:cNvSpPr txBox="1"/>
          <p:nvPr/>
        </p:nvSpPr>
        <p:spPr>
          <a:xfrm>
            <a:off x="250633" y="2385800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rPr dirty="0" err="1"/>
              <a:t>Objetivos</a:t>
            </a:r>
            <a:endParaRPr dirty="0"/>
          </a:p>
        </p:txBody>
      </p:sp>
      <p:pic>
        <p:nvPicPr>
          <p:cNvPr id="139" name="vela.png" descr="ve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637" y="4457382"/>
            <a:ext cx="324614" cy="64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 descr="Un grupo de personas sentadas en un sillón&#10;&#10;Descripción generada automáticamente">
            <a:extLst>
              <a:ext uri="{FF2B5EF4-FFF2-40B4-BE49-F238E27FC236}">
                <a16:creationId xmlns:a16="http://schemas.microsoft.com/office/drawing/2014/main" id="{1D7AD6B3-9825-7477-1037-2C3F44A8A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952"/>
            <a:ext cx="7556500" cy="42505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adroTexto 6"/>
          <p:cNvSpPr txBox="1"/>
          <p:nvPr/>
        </p:nvSpPr>
        <p:spPr>
          <a:xfrm>
            <a:off x="250633" y="5649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Imagen del cartel</a:t>
            </a:r>
          </a:p>
        </p:txBody>
      </p:sp>
      <p:sp>
        <p:nvSpPr>
          <p:cNvPr id="143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44" name="CuadroTexto 5"/>
          <p:cNvSpPr txBox="1"/>
          <p:nvPr/>
        </p:nvSpPr>
        <p:spPr>
          <a:xfrm>
            <a:off x="248784" y="1098869"/>
            <a:ext cx="6858813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Se </a:t>
            </a:r>
            <a:r>
              <a:rPr sz="1200" dirty="0" err="1"/>
              <a:t>preparan</a:t>
            </a:r>
            <a:r>
              <a:rPr sz="1200" dirty="0"/>
              <a:t> </a:t>
            </a:r>
            <a:r>
              <a:rPr sz="1200" dirty="0" err="1"/>
              <a:t>en</a:t>
            </a:r>
            <a:r>
              <a:rPr sz="1200" dirty="0"/>
              <a:t> dos </a:t>
            </a:r>
            <a:r>
              <a:rPr sz="1200" dirty="0" err="1"/>
              <a:t>formatos</a:t>
            </a:r>
            <a:r>
              <a:rPr sz="1200" dirty="0"/>
              <a:t>, uno </a:t>
            </a:r>
            <a:r>
              <a:rPr sz="1200" dirty="0" err="1"/>
              <a:t>grande</a:t>
            </a:r>
            <a:r>
              <a:rPr sz="1200" dirty="0"/>
              <a:t> de 48x68 cm y </a:t>
            </a:r>
            <a:r>
              <a:rPr sz="1200" dirty="0" err="1"/>
              <a:t>otro</a:t>
            </a:r>
            <a:r>
              <a:rPr sz="1200" dirty="0"/>
              <a:t> </a:t>
            </a:r>
            <a:r>
              <a:rPr sz="1200" dirty="0" err="1"/>
              <a:t>pequeño</a:t>
            </a:r>
            <a:r>
              <a:rPr sz="1200" dirty="0"/>
              <a:t> de 27x38 cm.</a:t>
            </a:r>
            <a:endParaRPr lang="es-ES" sz="1200"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es-ES" sz="1200" dirty="0"/>
          </a:p>
          <a:p>
            <a:pPr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es-ES" sz="2000" b="1" dirty="0">
                <a:solidFill>
                  <a:srgbClr val="C00000"/>
                </a:solidFill>
              </a:rPr>
              <a:t>LEMA: NAVIDAD estar cerca</a:t>
            </a:r>
            <a:r>
              <a:rPr sz="20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689FA6-8A4F-AF83-B10B-23F96823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46" y="1547721"/>
            <a:ext cx="2856994" cy="40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752655E5-EF52-6C40-757E-288E0629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4" y="5785276"/>
            <a:ext cx="6315302" cy="44926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adroTexto 6"/>
          <p:cNvSpPr txBox="1"/>
          <p:nvPr/>
        </p:nvSpPr>
        <p:spPr>
          <a:xfrm>
            <a:off x="250633" y="577663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rPr dirty="0" err="1"/>
              <a:t>Oración</a:t>
            </a:r>
            <a:endParaRPr dirty="0"/>
          </a:p>
        </p:txBody>
      </p:sp>
      <p:sp>
        <p:nvSpPr>
          <p:cNvPr id="154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55" name="CuadroTexto 5"/>
          <p:cNvSpPr txBox="1"/>
          <p:nvPr/>
        </p:nvSpPr>
        <p:spPr>
          <a:xfrm>
            <a:off x="716974" y="1224626"/>
            <a:ext cx="4679485" cy="4011350"/>
          </a:xfrm>
          <a:prstGeom prst="rect">
            <a:avLst/>
          </a:prstGeom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1900">
                <a:latin typeface="+mn-lt"/>
                <a:ea typeface="+mn-ea"/>
                <a:cs typeface="+mn-cs"/>
                <a:sym typeface="Helvetica"/>
              </a:defRPr>
            </a:pPr>
            <a:r>
              <a:rPr sz="1700" b="1" dirty="0" err="1"/>
              <a:t>Ambientación</a:t>
            </a:r>
            <a:r>
              <a:rPr sz="1700" b="1" dirty="0"/>
              <a:t> del Lugar</a:t>
            </a:r>
          </a:p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+mn-lt"/>
              </a:rPr>
              <a:t>La </a:t>
            </a:r>
            <a:r>
              <a:rPr sz="1200" dirty="0" err="1">
                <a:latin typeface="+mn-lt"/>
              </a:rPr>
              <a:t>reflexión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estará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presidida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por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una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cruz</a:t>
            </a:r>
            <a:r>
              <a:rPr sz="1200" dirty="0">
                <a:latin typeface="+mn-lt"/>
              </a:rPr>
              <a:t> de </a:t>
            </a:r>
            <a:r>
              <a:rPr sz="1200" dirty="0" err="1">
                <a:latin typeface="+mn-lt"/>
              </a:rPr>
              <a:t>madera</a:t>
            </a:r>
            <a:r>
              <a:rPr sz="1200" dirty="0">
                <a:latin typeface="+mn-lt"/>
              </a:rPr>
              <a:t>, </a:t>
            </a:r>
            <a:r>
              <a:rPr sz="1200" dirty="0" err="1">
                <a:latin typeface="+mn-lt"/>
              </a:rPr>
              <a:t>rodeado</a:t>
            </a:r>
            <a:r>
              <a:rPr sz="1200" dirty="0">
                <a:latin typeface="+mn-lt"/>
              </a:rPr>
              <a:t> de </a:t>
            </a:r>
            <a:r>
              <a:rPr sz="1200" dirty="0" err="1">
                <a:latin typeface="+mn-lt"/>
              </a:rPr>
              <a:t>algunas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velas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encendidas</a:t>
            </a:r>
            <a:r>
              <a:rPr sz="1200" dirty="0">
                <a:latin typeface="+mn-lt"/>
              </a:rPr>
              <a:t> (</a:t>
            </a:r>
            <a:r>
              <a:rPr sz="1200" dirty="0" err="1">
                <a:latin typeface="+mn-lt"/>
              </a:rPr>
              <a:t>como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símbolo</a:t>
            </a:r>
            <a:r>
              <a:rPr sz="1200" dirty="0">
                <a:latin typeface="+mn-lt"/>
              </a:rPr>
              <a:t> de luz) y del cartel de la </a:t>
            </a:r>
            <a:r>
              <a:rPr sz="1200" dirty="0" err="1">
                <a:latin typeface="+mn-lt"/>
              </a:rPr>
              <a:t>Campaña</a:t>
            </a:r>
            <a:r>
              <a:rPr sz="1200" dirty="0">
                <a:latin typeface="+mn-lt"/>
              </a:rPr>
              <a:t>. A sus pies </a:t>
            </a:r>
            <a:r>
              <a:rPr sz="1200" dirty="0" err="1">
                <a:latin typeface="+mn-lt"/>
              </a:rPr>
              <a:t>estará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una</a:t>
            </a:r>
            <a:r>
              <a:rPr sz="1200" dirty="0">
                <a:latin typeface="+mn-lt"/>
              </a:rPr>
              <a:t> Biblia </a:t>
            </a:r>
            <a:r>
              <a:rPr sz="1200" dirty="0" err="1">
                <a:latin typeface="+mn-lt"/>
              </a:rPr>
              <a:t>abierta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sobre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unas</a:t>
            </a:r>
            <a:r>
              <a:rPr sz="1200" dirty="0">
                <a:latin typeface="+mn-lt"/>
              </a:rPr>
              <a:t> </a:t>
            </a:r>
            <a:r>
              <a:rPr sz="1200" dirty="0" err="1">
                <a:latin typeface="+mn-lt"/>
              </a:rPr>
              <a:t>telas</a:t>
            </a:r>
            <a:r>
              <a:rPr sz="1200" dirty="0">
                <a:latin typeface="+mn-lt"/>
              </a:rPr>
              <a:t>. Se </a:t>
            </a:r>
            <a:r>
              <a:rPr sz="1200" dirty="0" err="1">
                <a:latin typeface="+mn-lt"/>
              </a:rPr>
              <a:t>pondrá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una</a:t>
            </a:r>
            <a:r>
              <a:rPr sz="1200" dirty="0">
                <a:latin typeface="+mn-lt"/>
              </a:rPr>
              <a:t> </a:t>
            </a:r>
            <a:r>
              <a:rPr sz="1200" dirty="0" err="1">
                <a:latin typeface="+mn-lt"/>
              </a:rPr>
              <a:t>música</a:t>
            </a:r>
            <a:r>
              <a:rPr sz="1200" dirty="0">
                <a:latin typeface="+mn-lt"/>
              </a:rPr>
              <a:t> de </a:t>
            </a:r>
            <a:r>
              <a:rPr sz="1200" dirty="0" err="1">
                <a:latin typeface="+mn-lt"/>
              </a:rPr>
              <a:t>fondo</a:t>
            </a:r>
            <a:r>
              <a:rPr sz="1200" dirty="0">
                <a:latin typeface="+mn-lt"/>
              </a:rPr>
              <a:t> para los </a:t>
            </a:r>
            <a:r>
              <a:rPr sz="1200" dirty="0" err="1">
                <a:latin typeface="+mn-lt"/>
              </a:rPr>
              <a:t>momentos</a:t>
            </a:r>
            <a:r>
              <a:rPr sz="1200" dirty="0">
                <a:latin typeface="+mn-lt"/>
              </a:rPr>
              <a:t> de </a:t>
            </a:r>
            <a:r>
              <a:rPr sz="1200" dirty="0" err="1">
                <a:latin typeface="+mn-lt"/>
              </a:rPr>
              <a:t>reflexión</a:t>
            </a:r>
            <a:r>
              <a:rPr sz="1200" dirty="0">
                <a:latin typeface="+mn-lt"/>
              </a:rPr>
              <a:t>.</a:t>
            </a:r>
            <a:r>
              <a:rPr lang="es-ES" sz="1200" dirty="0">
                <a:latin typeface="+mn-lt"/>
              </a:rPr>
              <a:t> Cada persona contará con una VELA BLANCA.</a:t>
            </a:r>
            <a:endParaRPr sz="1200" dirty="0">
              <a:latin typeface="+mn-lt"/>
            </a:endParaRPr>
          </a:p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dirty="0">
              <a:latin typeface="+mn-lt"/>
            </a:endParaRPr>
          </a:p>
          <a:p>
            <a:pPr algn="just">
              <a:defRPr sz="1900">
                <a:latin typeface="+mn-lt"/>
                <a:ea typeface="+mn-ea"/>
                <a:cs typeface="+mn-cs"/>
                <a:sym typeface="Helvetica"/>
              </a:defRPr>
            </a:pPr>
            <a:r>
              <a:rPr sz="1700" b="1" dirty="0">
                <a:latin typeface="+mn-lt"/>
              </a:rPr>
              <a:t>Desarrollo de la </a:t>
            </a:r>
            <a:r>
              <a:rPr sz="1700" b="1" dirty="0" err="1">
                <a:latin typeface="+mn-lt"/>
              </a:rPr>
              <a:t>Oración</a:t>
            </a:r>
            <a:endParaRPr sz="1700" b="1" dirty="0">
              <a:latin typeface="+mn-lt"/>
            </a:endParaRPr>
          </a:p>
          <a:p>
            <a:pPr algn="l" rtl="0" fontAlgn="base"/>
            <a:r>
              <a:rPr sz="1600" b="1" dirty="0">
                <a:solidFill>
                  <a:srgbClr val="C0313B"/>
                </a:solidFill>
                <a:latin typeface="+mn-lt"/>
              </a:rPr>
              <a:t>1er </a:t>
            </a:r>
            <a:r>
              <a:rPr sz="1600" b="1" dirty="0" err="1">
                <a:solidFill>
                  <a:srgbClr val="C0313B"/>
                </a:solidFill>
                <a:latin typeface="+mn-lt"/>
              </a:rPr>
              <a:t>momento</a:t>
            </a:r>
            <a:r>
              <a:rPr sz="1600" b="1" dirty="0">
                <a:solidFill>
                  <a:srgbClr val="C0313B"/>
                </a:solidFill>
                <a:latin typeface="+mn-lt"/>
              </a:rPr>
              <a:t>.-</a:t>
            </a:r>
            <a:r>
              <a:rPr sz="1600" b="1" dirty="0">
                <a:latin typeface="+mn-lt"/>
              </a:rPr>
              <a:t> </a:t>
            </a:r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Encendemos la VELA BLANCA, cerramos los ojos y nos dejaros abrazar por Dios, nos abrirnos a su amor y su perdón; reconocemos que somos pequeños y limitados y que necesitamos ser cuidados y aceptados por los demás; sabemos que solos no lo podemos todo, que la autosuficiencia nos aleja de los otros y de Dios, enfangándonos en los espejismos de nuestro ego. 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s-E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Dejarnos abrazar por Dios conlleva acogernos como somos, entrar en su dinámica de mirarnos y mirar a los demás con misericordia y compasión. Dejarnos abrazar para decirle sí, sí a la esperanza.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161D96B-88C4-3AA0-D509-BA371436B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6" r="33743"/>
          <a:stretch/>
        </p:blipFill>
        <p:spPr bwMode="auto">
          <a:xfrm>
            <a:off x="5650871" y="1407434"/>
            <a:ext cx="1654995" cy="32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BA94B586-DF74-4737-6BB4-53F417E236A2}"/>
              </a:ext>
            </a:extLst>
          </p:cNvPr>
          <p:cNvSpPr txBox="1"/>
          <p:nvPr/>
        </p:nvSpPr>
        <p:spPr>
          <a:xfrm>
            <a:off x="716974" y="5340350"/>
            <a:ext cx="6122554" cy="2641745"/>
          </a:xfrm>
          <a:prstGeom prst="rect">
            <a:avLst/>
          </a:prstGeom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sz="1600" b="1" dirty="0">
                <a:solidFill>
                  <a:srgbClr val="C0313B"/>
                </a:solidFill>
              </a:rPr>
              <a:t>2ª </a:t>
            </a:r>
            <a:r>
              <a:rPr sz="1600" b="1" dirty="0" err="1">
                <a:solidFill>
                  <a:srgbClr val="C0313B"/>
                </a:solidFill>
              </a:rPr>
              <a:t>momento</a:t>
            </a:r>
            <a:r>
              <a:rPr sz="1600" b="1" dirty="0">
                <a:solidFill>
                  <a:srgbClr val="C0313B"/>
                </a:solidFill>
              </a:rPr>
              <a:t>.-</a:t>
            </a:r>
            <a:r>
              <a:rPr sz="1600" b="1" dirty="0"/>
              <a:t> </a:t>
            </a:r>
            <a:r>
              <a:rPr lang="es-ES" sz="1200" b="1" dirty="0"/>
              <a:t>Lectura del Evangelio.</a:t>
            </a:r>
          </a:p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lang="es-ES" sz="1200" b="1" dirty="0"/>
          </a:p>
          <a:p>
            <a:pPr algn="just" rtl="0" fontAlgn="base"/>
            <a:r>
              <a:rPr lang="es-ES" sz="1200" b="1" i="0" u="none" strike="noStrike" dirty="0">
                <a:solidFill>
                  <a:srgbClr val="C00000"/>
                </a:solidFill>
                <a:effectLst/>
                <a:latin typeface="+mn-lt"/>
              </a:rPr>
              <a:t>¿Quién soy yo para que me visite la madre de mi Señor?</a:t>
            </a:r>
            <a:r>
              <a:rPr lang="es-ES" sz="1200" b="0" i="0" u="none" strike="noStrike" dirty="0">
                <a:solidFill>
                  <a:srgbClr val="C00000"/>
                </a:solidFill>
                <a:effectLst/>
                <a:latin typeface="+mn-lt"/>
              </a:rPr>
              <a:t> (</a:t>
            </a:r>
            <a:r>
              <a:rPr lang="es-ES" sz="1200" b="0" i="0" u="none" strike="noStrike" dirty="0" err="1">
                <a:solidFill>
                  <a:srgbClr val="C00000"/>
                </a:solidFill>
                <a:effectLst/>
                <a:latin typeface="+mn-lt"/>
              </a:rPr>
              <a:t>Lc</a:t>
            </a:r>
            <a:r>
              <a:rPr lang="es-ES" sz="1200" b="0" i="0" u="none" strike="noStrike" dirty="0">
                <a:solidFill>
                  <a:srgbClr val="C00000"/>
                </a:solidFill>
                <a:effectLst/>
                <a:latin typeface="+mn-lt"/>
              </a:rPr>
              <a:t> 1, 39-45)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just" rtl="0" fontAlgn="base"/>
            <a:r>
              <a:rPr lang="es-ES" sz="1200" b="0" i="0" u="none" strike="noStrike" dirty="0">
                <a:solidFill>
                  <a:srgbClr val="444444"/>
                </a:solidFill>
                <a:effectLst/>
                <a:latin typeface="+mn-lt"/>
              </a:rPr>
              <a:t>En aquellos mismos días, María se levantó y se puso en camino de prisa hacia la montaña, a una ciudad de Judá; entró en casa de Zacarías y saludó a Isabel. Aconteció que, en cuanto Isabel oyó el saludo de María, saltó la criatura en su vientre. Se llenó Isabel de Espíritu Santo y, levantando la voz, exclamó: «¡Bendita tú entre las mujeres, y bendito el fruto de tu vientre! ¿Quién soy yo para que me visite la madre de mi Señor? Pues, en cuanto tu saludo llegó a mis oídos, la criatura saltó de alegría en mi vientre. Bienaventurada la que ha creído, porque lo que le ha dicho el Señor se cumplirá».</a:t>
            </a:r>
            <a:endParaRPr lang="es-E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200" b="1" dirty="0"/>
              <a:t>Se puede escuchar el evangelio en este enlace: </a:t>
            </a:r>
            <a:r>
              <a:rPr lang="en-US" sz="12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3"/>
              </a:rPr>
              <a:t>https://www.conferenciaepiscopal.es/evangelio/21-de-diciembre/</a:t>
            </a:r>
            <a:endParaRPr lang="es-ES" sz="1200" b="1" dirty="0"/>
          </a:p>
        </p:txBody>
      </p:sp>
      <p:pic>
        <p:nvPicPr>
          <p:cNvPr id="3076" name="Picture 4" descr="Diagrama&#10;&#10;Descripción generada automáticamente">
            <a:extLst>
              <a:ext uri="{FF2B5EF4-FFF2-40B4-BE49-F238E27FC236}">
                <a16:creationId xmlns:a16="http://schemas.microsoft.com/office/drawing/2014/main" id="{98379718-1F69-027B-0715-0EC33C6D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88" y="7982095"/>
            <a:ext cx="2897124" cy="249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adroTexto 6"/>
          <p:cNvSpPr txBox="1"/>
          <p:nvPr/>
        </p:nvSpPr>
        <p:spPr>
          <a:xfrm>
            <a:off x="370554" y="577774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rPr dirty="0" err="1"/>
              <a:t>Oración</a:t>
            </a:r>
            <a:r>
              <a:rPr dirty="0"/>
              <a:t> (II)</a:t>
            </a:r>
          </a:p>
        </p:txBody>
      </p:sp>
      <p:sp>
        <p:nvSpPr>
          <p:cNvPr id="159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73023C8B-2854-D46A-CA3F-3DB6FA1FA0B0}"/>
              </a:ext>
            </a:extLst>
          </p:cNvPr>
          <p:cNvSpPr txBox="1"/>
          <p:nvPr/>
        </p:nvSpPr>
        <p:spPr>
          <a:xfrm>
            <a:off x="370554" y="1193247"/>
            <a:ext cx="6122554" cy="338550"/>
          </a:xfrm>
          <a:prstGeom prst="rect">
            <a:avLst/>
          </a:prstGeom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600" b="1" dirty="0">
                <a:solidFill>
                  <a:srgbClr val="C0313B"/>
                </a:solidFill>
              </a:rPr>
              <a:t>Propuesta individual</a:t>
            </a:r>
            <a:endParaRPr lang="es-ES" sz="1200" b="1" dirty="0"/>
          </a:p>
        </p:txBody>
      </p:sp>
      <p:pic>
        <p:nvPicPr>
          <p:cNvPr id="4098" name="Picture 2" descr="Texto, Carta&#10;&#10;Descripción generada automáticamente">
            <a:extLst>
              <a:ext uri="{FF2B5EF4-FFF2-40B4-BE49-F238E27FC236}">
                <a16:creationId xmlns:a16="http://schemas.microsoft.com/office/drawing/2014/main" id="{6806F0AF-3C01-EB6E-3025-9912F565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29" y="1636729"/>
            <a:ext cx="4065687" cy="47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ndelitas, Oración, Velas De Té">
            <a:extLst>
              <a:ext uri="{FF2B5EF4-FFF2-40B4-BE49-F238E27FC236}">
                <a16:creationId xmlns:a16="http://schemas.microsoft.com/office/drawing/2014/main" id="{6A11E908-F6DD-12E3-2258-F4E62C60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70" y="6495724"/>
            <a:ext cx="5133403" cy="34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adroTexto 6"/>
          <p:cNvSpPr txBox="1"/>
          <p:nvPr/>
        </p:nvSpPr>
        <p:spPr>
          <a:xfrm>
            <a:off x="250633" y="517812"/>
            <a:ext cx="7055234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700">
                <a:solidFill>
                  <a:srgbClr val="C0313B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rPr dirty="0" err="1"/>
              <a:t>Oración</a:t>
            </a:r>
            <a:r>
              <a:rPr dirty="0"/>
              <a:t> (III)</a:t>
            </a:r>
          </a:p>
        </p:txBody>
      </p:sp>
      <p:sp>
        <p:nvSpPr>
          <p:cNvPr id="164" name="Marcador de número de diapositiva 2"/>
          <p:cNvSpPr txBox="1">
            <a:spLocks noGrp="1"/>
          </p:cNvSpPr>
          <p:nvPr>
            <p:ph type="sldNum" sz="quarter" idx="2"/>
          </p:nvPr>
        </p:nvSpPr>
        <p:spPr>
          <a:xfrm>
            <a:off x="6860340" y="159449"/>
            <a:ext cx="699335" cy="3133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165" name="Imagen 10" descr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92" y="9945188"/>
            <a:ext cx="814555" cy="62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178C192A-22F9-6F8C-A077-8577C8EE010A}"/>
              </a:ext>
            </a:extLst>
          </p:cNvPr>
          <p:cNvSpPr txBox="1"/>
          <p:nvPr/>
        </p:nvSpPr>
        <p:spPr>
          <a:xfrm>
            <a:off x="250633" y="1233045"/>
            <a:ext cx="6122554" cy="1346518"/>
          </a:xfrm>
          <a:prstGeom prst="rect">
            <a:avLst/>
          </a:prstGeom>
          <a:ln w="1905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600" b="1" dirty="0">
                <a:solidFill>
                  <a:srgbClr val="C0313B"/>
                </a:solidFill>
              </a:rPr>
              <a:t>3er </a:t>
            </a:r>
            <a:r>
              <a:rPr sz="1600" b="1" dirty="0" err="1">
                <a:solidFill>
                  <a:srgbClr val="C0313B"/>
                </a:solidFill>
              </a:rPr>
              <a:t>momento</a:t>
            </a:r>
            <a:r>
              <a:rPr sz="1600" b="1" dirty="0">
                <a:solidFill>
                  <a:srgbClr val="C0313B"/>
                </a:solidFill>
              </a:rPr>
              <a:t>.-</a:t>
            </a:r>
            <a:r>
              <a:rPr sz="1600" b="1" dirty="0"/>
              <a:t> </a:t>
            </a:r>
            <a:r>
              <a:rPr lang="es-ES" sz="1200" b="1" dirty="0"/>
              <a:t>Escuchar Villancico “Navidad de Acogida”.</a:t>
            </a:r>
          </a:p>
          <a:p>
            <a:pPr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rPr lang="es-ES" sz="1200" b="1" dirty="0">
                <a:latin typeface="+mn-lt"/>
              </a:rPr>
              <a:t>Pincha aquí, para escucharlo: </a:t>
            </a:r>
            <a:r>
              <a:rPr lang="es-ES" sz="1200" b="0" i="0" u="sng" strike="noStrike" dirty="0">
                <a:solidFill>
                  <a:srgbClr val="0000FF"/>
                </a:solidFill>
                <a:effectLst/>
                <a:highlight>
                  <a:srgbClr val="F5F5F5"/>
                </a:highlight>
                <a:latin typeface="+mn-lt"/>
                <a:hlinkClick r:id="rId3"/>
              </a:rPr>
              <a:t>https://www.caritasmadrid.org/assets/2023-12/Navidaddeacogida_villancico_caritasmadrid.mp3</a:t>
            </a:r>
            <a:endParaRPr lang="es-ES" sz="1200" b="1" dirty="0">
              <a:latin typeface="+mn-lt"/>
            </a:endParaRPr>
          </a:p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lang="es-ES" sz="1200" b="1" dirty="0"/>
          </a:p>
          <a:p>
            <a:pPr algn="just">
              <a:spcBef>
                <a:spcPts val="700"/>
              </a:spcBef>
              <a:defRPr sz="1300">
                <a:latin typeface="+mn-lt"/>
                <a:ea typeface="+mn-ea"/>
                <a:cs typeface="+mn-cs"/>
                <a:sym typeface="Helvetica"/>
              </a:defRPr>
            </a:pPr>
            <a:endParaRPr lang="es-ES" sz="1200" b="1" dirty="0"/>
          </a:p>
        </p:txBody>
      </p:sp>
      <p:pic>
        <p:nvPicPr>
          <p:cNvPr id="5122" name="Picture 2" descr="Texto&#10;&#10;Descripción generada automáticamente">
            <a:extLst>
              <a:ext uri="{FF2B5EF4-FFF2-40B4-BE49-F238E27FC236}">
                <a16:creationId xmlns:a16="http://schemas.microsoft.com/office/drawing/2014/main" id="{3614BAD9-DF41-00E7-7841-F9E8442AA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7" y="2450844"/>
            <a:ext cx="6605392" cy="46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e3f034-d087-4263-83cb-dc9431c3b49b">
      <Terms xmlns="http://schemas.microsoft.com/office/infopath/2007/PartnerControls"/>
    </lcf76f155ced4ddcb4097134ff3c332f>
    <TaxCatchAll xmlns="440673b3-cf79-4167-98bf-1d41e8a228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410E3AD474754AA619959B51FC8B8C" ma:contentTypeVersion="17" ma:contentTypeDescription="Crear nuevo documento." ma:contentTypeScope="" ma:versionID="afa1e534f6f10381e3421a258f20b0e2">
  <xsd:schema xmlns:xsd="http://www.w3.org/2001/XMLSchema" xmlns:xs="http://www.w3.org/2001/XMLSchema" xmlns:p="http://schemas.microsoft.com/office/2006/metadata/properties" xmlns:ns2="98e3f034-d087-4263-83cb-dc9431c3b49b" xmlns:ns3="ee79f9ed-3575-4f9d-9c74-cfe78cb30b01" xmlns:ns4="440673b3-cf79-4167-98bf-1d41e8a22822" targetNamespace="http://schemas.microsoft.com/office/2006/metadata/properties" ma:root="true" ma:fieldsID="5c80c9b59d9d2d47b09825c9ed257183" ns2:_="" ns3:_="" ns4:_="">
    <xsd:import namespace="98e3f034-d087-4263-83cb-dc9431c3b49b"/>
    <xsd:import namespace="ee79f9ed-3575-4f9d-9c74-cfe78cb30b01"/>
    <xsd:import namespace="440673b3-cf79-4167-98bf-1d41e8a22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3f034-d087-4263-83cb-dc9431c3b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5c74cb3-3c17-4054-bd08-2964ca1265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9f9ed-3575-4f9d-9c74-cfe78cb30b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673b3-cf79-4167-98bf-1d41e8a2282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ef1b9f2-7906-4055-a45c-20422c59b1d1}" ma:internalName="TaxCatchAll" ma:showField="CatchAllData" ma:web="440673b3-cf79-4167-98bf-1d41e8a228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E7B59-B281-4332-92DB-ABBB649FCF4C}">
  <ds:schemaRefs>
    <ds:schemaRef ds:uri="http://schemas.microsoft.com/office/2006/metadata/properties"/>
    <ds:schemaRef ds:uri="http://schemas.microsoft.com/office/infopath/2007/PartnerControls"/>
    <ds:schemaRef ds:uri="98e3f034-d087-4263-83cb-dc9431c3b49b"/>
    <ds:schemaRef ds:uri="440673b3-cf79-4167-98bf-1d41e8a22822"/>
  </ds:schemaRefs>
</ds:datastoreItem>
</file>

<file path=customXml/itemProps2.xml><?xml version="1.0" encoding="utf-8"?>
<ds:datastoreItem xmlns:ds="http://schemas.openxmlformats.org/officeDocument/2006/customXml" ds:itemID="{AAABBD00-48F2-45D4-B72C-F4CBDDA959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ED5205-3BD2-43C8-99CE-8715511E1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3f034-d087-4263-83cb-dc9431c3b49b"/>
    <ds:schemaRef ds:uri="ee79f9ed-3575-4f9d-9c74-cfe78cb30b01"/>
    <ds:schemaRef ds:uri="440673b3-cf79-4167-98bf-1d41e8a22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2259</Words>
  <Application>Microsoft Macintosh PowerPoint</Application>
  <PresentationFormat>Personalizado</PresentationFormat>
  <Paragraphs>207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DIN Condensed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Pilar Algarate Velasco</cp:lastModifiedBy>
  <cp:revision>3</cp:revision>
  <dcterms:modified xsi:type="dcterms:W3CDTF">2024-12-05T12:18:33Z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0x0101008C410E3AD474754AA619959B51FC8B8C</vt:lpwstr>
  </property>
</Properties>
</file>