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8"/>
  </p:notesMasterIdLst>
  <p:sldIdLst>
    <p:sldId id="298" r:id="rId5"/>
    <p:sldId id="259" r:id="rId6"/>
    <p:sldId id="260" r:id="rId7"/>
    <p:sldId id="281" r:id="rId8"/>
    <p:sldId id="282" r:id="rId9"/>
    <p:sldId id="286" r:id="rId10"/>
    <p:sldId id="302" r:id="rId11"/>
    <p:sldId id="284" r:id="rId12"/>
    <p:sldId id="283" r:id="rId13"/>
    <p:sldId id="285" r:id="rId14"/>
    <p:sldId id="287" r:id="rId15"/>
    <p:sldId id="288" r:id="rId16"/>
    <p:sldId id="263" r:id="rId17"/>
    <p:sldId id="264" r:id="rId18"/>
    <p:sldId id="265" r:id="rId19"/>
    <p:sldId id="267" r:id="rId20"/>
    <p:sldId id="266" r:id="rId21"/>
    <p:sldId id="290" r:id="rId22"/>
    <p:sldId id="268" r:id="rId23"/>
    <p:sldId id="270" r:id="rId24"/>
    <p:sldId id="291" r:id="rId25"/>
    <p:sldId id="292" r:id="rId26"/>
    <p:sldId id="293" r:id="rId27"/>
    <p:sldId id="295" r:id="rId28"/>
    <p:sldId id="294" r:id="rId29"/>
    <p:sldId id="296" r:id="rId30"/>
    <p:sldId id="300" r:id="rId31"/>
    <p:sldId id="299" r:id="rId32"/>
    <p:sldId id="297" r:id="rId33"/>
    <p:sldId id="271" r:id="rId34"/>
    <p:sldId id="301" r:id="rId35"/>
    <p:sldId id="274" r:id="rId36"/>
    <p:sldId id="277" r:id="rId3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7E7B26-8202-F7AB-6778-3614749F35D6}" v="50" dt="2024-12-03T23:16:30.817"/>
    <p1510:client id="{0726381F-F3A7-A047-1467-DE2471082402}" v="56" dt="2024-12-04T14:04:10.844"/>
    <p1510:client id="{2545D582-2B0B-F25C-CFF0-7C9CBCC62B5A}" v="2" dt="2024-12-05T04:45:21.790"/>
    <p1510:client id="{49F2369D-8FEC-650A-46A0-836E92B3C28E}" v="641" dt="2024-12-04T05:27:26.730"/>
    <p1510:client id="{55B973ED-FBC0-BA4A-1CCF-554108538A15}" v="3" dt="2024-12-03T12:45:25.221"/>
    <p1510:client id="{656EDE03-F6F7-C740-887A-0925066F4543}" v="61" dt="2024-12-04T05:32:05.453"/>
    <p1510:client id="{75328172-A6C3-A07D-A986-B70620A1DD63}" v="3224" dt="2024-12-03T14:06:20.826"/>
    <p1510:client id="{A324F5E3-BFC4-E935-995F-CEE2B29CA814}" v="95" dt="2024-12-05T12:23:13.278"/>
    <p1510:client id="{CEDC1EF0-4768-103C-1842-8747F58C9DD2}" v="1695" dt="2024-12-03T17:43:09.514"/>
    <p1510:client id="{F291ADB0-84AF-E9C4-3618-408F90D025F7}" v="24" dt="2024-12-04T16:03:37.972"/>
    <p1510:client id="{FBEB1DB1-8AD3-FB65-1FE4-501A24786280}" v="1684" dt="2024-12-04T10:49:47.23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2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9A2FB7B-2C28-304A-A405-FFB138B345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352D32B-E27D-6279-3962-AA849DBF06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839827F-9FBC-225F-F322-8F4C35FFC59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EF71312-35DA-4852-8C33-3E2E5AC8FC50}" type="slidenum">
              <a:t>1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82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C9DE77BC-FCF2-3929-0155-941647E2370E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923F169-571F-A37C-B973-0D947149EB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4D63B29C-BFC4-5F0C-B0DA-37E10AF6FCF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56DB675F-F560-FEC3-1928-C03328F51D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7025030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5" name="Título 5">
            <a:extLst>
              <a:ext uri="{FF2B5EF4-FFF2-40B4-BE49-F238E27FC236}">
                <a16:creationId xmlns:a16="http://schemas.microsoft.com/office/drawing/2014/main" id="{987C4B58-917E-38F3-E4FD-030E3CD30F8E}"/>
              </a:ext>
            </a:extLst>
          </p:cNvPr>
          <p:cNvSpPr txBox="1">
            <a:spLocks/>
          </p:cNvSpPr>
          <p:nvPr userDrawn="1"/>
        </p:nvSpPr>
        <p:spPr>
          <a:xfrm>
            <a:off x="9742414" y="291569"/>
            <a:ext cx="1997364" cy="573764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 hangingPunct="1">
              <a:defRPr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lang="es-ES"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PRESENTACIÓN</a:t>
            </a:r>
            <a:br>
              <a:rPr lang="es-ES"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</a:br>
            <a:r>
              <a:rPr lang="es-ES"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Campaña de Navidad 2024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6N8sz8KYzo?feature=oembed" TargetMode="External"/><Relationship Id="rId4" Type="http://schemas.openxmlformats.org/officeDocument/2006/relationships/hyperlink" Target="https://youtu.be/P6N8sz8KYzo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7.jpe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aritasmadrid.org/assets/2024-12/Un_cuento_Navidad_Caritas.pdf" TargetMode="External"/><Relationship Id="rId5" Type="http://schemas.openxmlformats.org/officeDocument/2006/relationships/hyperlink" Target="https://www.caritasmadrid.org/assets/2024-12/Cuento_Navidad_es_estar_cerca_caritasmadrid.pdf" TargetMode="Externa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onferenciaepiscopal.es/evangelio/21-de-diciembre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itasmadrid.org/assets/2023-12/Navidaddeacogida_villancico_caritasmadrid.mp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ritasmadrid.org" TargetMode="External"/><Relationship Id="rId5" Type="http://schemas.openxmlformats.org/officeDocument/2006/relationships/hyperlink" Target="https://youtu.be/BRFNePU8XV0" TargetMode="Externa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hyperlink" Target="https://www.caritasmadrid.org/adviento-2024-peregrinos-de-la-esperanz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0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9.sv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ción de imagen 12">
            <a:extLst>
              <a:ext uri="{FF2B5EF4-FFF2-40B4-BE49-F238E27FC236}">
                <a16:creationId xmlns:a16="http://schemas.microsoft.com/office/drawing/2014/main" id="{B46F87A4-F53B-E5DB-FCBF-80CC9AFE7DD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7537" b="7537"/>
          <a:stretch/>
        </p:blipFill>
        <p:spPr>
          <a:xfrm>
            <a:off x="-2576945" y="-1449532"/>
            <a:ext cx="14768941" cy="83075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17">
            <a:extLst>
              <a:ext uri="{FF2B5EF4-FFF2-40B4-BE49-F238E27FC236}">
                <a16:creationId xmlns:a16="http://schemas.microsoft.com/office/drawing/2014/main" id="{DED5DCB5-0F38-E5C0-E9E9-A2201C6F4B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7512" y="-252787"/>
            <a:ext cx="5758077" cy="6318659"/>
          </a:xfrm>
          <a:solidFill>
            <a:srgbClr val="DE6E2C">
              <a:alpha val="0"/>
            </a:srgbClr>
          </a:solidFill>
        </p:spPr>
        <p:txBody>
          <a:bodyPr/>
          <a:lstStyle/>
          <a:p>
            <a:r>
              <a:rPr lang="es-ES"/>
              <a:t>Campaña navidad </a:t>
            </a:r>
            <a:br>
              <a:rPr lang="es-ES"/>
            </a:br>
            <a:r>
              <a:rPr lang="es-ES" sz="2400"/>
              <a:t>presentación</a:t>
            </a:r>
          </a:p>
        </p:txBody>
      </p:sp>
      <p:pic>
        <p:nvPicPr>
          <p:cNvPr id="4" name="Imagen 4" descr="Texto&#10;&#10;Descripción generada automáticamente">
            <a:extLst>
              <a:ext uri="{FF2B5EF4-FFF2-40B4-BE49-F238E27FC236}">
                <a16:creationId xmlns:a16="http://schemas.microsoft.com/office/drawing/2014/main" id="{3BA612FF-9F1F-7D31-659E-3D447626D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31" y="5612184"/>
            <a:ext cx="1844299" cy="45368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7418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F914733-6534-AA7D-37B4-1BB009799D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98" t="72" r="50198" b="-916"/>
          <a:stretch/>
        </p:blipFill>
        <p:spPr>
          <a:xfrm>
            <a:off x="-30386" y="527582"/>
            <a:ext cx="4549777" cy="6392331"/>
          </a:xfrm>
          <a:prstGeom prst="rect">
            <a:avLst/>
          </a:prstGeom>
        </p:spPr>
      </p:pic>
      <p:pic>
        <p:nvPicPr>
          <p:cNvPr id="121" name="Imagen 10" descr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ítulo 1"/>
          <p:cNvSpPr txBox="1"/>
          <p:nvPr/>
        </p:nvSpPr>
        <p:spPr>
          <a:xfrm>
            <a:off x="4778252" y="553691"/>
            <a:ext cx="6444870" cy="926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rPr lang="es-ES"/>
              <a:t>… en la Estrella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57D5A9-1CD3-A5D5-78F6-0ED384AA101A}"/>
              </a:ext>
            </a:extLst>
          </p:cNvPr>
          <p:cNvSpPr txBox="1">
            <a:spLocks/>
          </p:cNvSpPr>
          <p:nvPr/>
        </p:nvSpPr>
        <p:spPr>
          <a:xfrm>
            <a:off x="5705532" y="3166350"/>
            <a:ext cx="5519855" cy="1480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 b="1"/>
              <a:t>Esperanza</a:t>
            </a:r>
            <a:endParaRPr lang="es-ES" b="1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/>
              <a:t>Su luz nos llena de esperanza en tiempos difíciles.</a:t>
            </a: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11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FE4FD5-7310-D818-BA0E-A75852B47CCB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2C4080D-6C1A-9223-0BFA-E3890BB9EBC9}"/>
              </a:ext>
            </a:extLst>
          </p:cNvPr>
          <p:cNvSpPr txBox="1">
            <a:spLocks/>
          </p:cNvSpPr>
          <p:nvPr/>
        </p:nvSpPr>
        <p:spPr>
          <a:xfrm>
            <a:off x="5728963" y="1681244"/>
            <a:ext cx="5487563" cy="1299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 b="1"/>
              <a:t>Guía</a:t>
            </a: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/>
              <a:t>La estrella nos guía hacia la luz de Jesús.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69AC2EE0-424B-64D0-195D-2491921053E5}"/>
              </a:ext>
            </a:extLst>
          </p:cNvPr>
          <p:cNvSpPr txBox="1">
            <a:spLocks/>
          </p:cNvSpPr>
          <p:nvPr/>
        </p:nvSpPr>
        <p:spPr>
          <a:xfrm>
            <a:off x="5726453" y="4660161"/>
            <a:ext cx="5508482" cy="1401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 b="1"/>
              <a:t>Acción</a:t>
            </a:r>
            <a:endParaRPr lang="es-ES" b="1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/>
              <a:t>Nos inspira a ser signos de luz y fraternidad</a:t>
            </a:r>
          </a:p>
        </p:txBody>
      </p:sp>
      <p:pic>
        <p:nvPicPr>
          <p:cNvPr id="4" name="Gráfico 3" descr="Contorno de cara con ojos de estrella contorno">
            <a:extLst>
              <a:ext uri="{FF2B5EF4-FFF2-40B4-BE49-F238E27FC236}">
                <a16:creationId xmlns:a16="http://schemas.microsoft.com/office/drawing/2014/main" id="{CB440D47-3A98-5D41-CF6D-5CC2E8765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8175" y="4655022"/>
            <a:ext cx="652818" cy="630073"/>
          </a:xfrm>
          <a:prstGeom prst="rect">
            <a:avLst/>
          </a:prstGeom>
        </p:spPr>
      </p:pic>
      <p:pic>
        <p:nvPicPr>
          <p:cNvPr id="5" name="Gráfico 4" descr="Estrella fugaz contorno">
            <a:extLst>
              <a:ext uri="{FF2B5EF4-FFF2-40B4-BE49-F238E27FC236}">
                <a16:creationId xmlns:a16="http://schemas.microsoft.com/office/drawing/2014/main" id="{2D9F64E1-7934-11A5-7A0F-C8432294E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49078" y="1681660"/>
            <a:ext cx="721057" cy="686938"/>
          </a:xfrm>
          <a:prstGeom prst="rect">
            <a:avLst/>
          </a:prstGeom>
        </p:spPr>
      </p:pic>
      <p:pic>
        <p:nvPicPr>
          <p:cNvPr id="6" name="Gráfico 5" descr="Estrella contorno">
            <a:extLst>
              <a:ext uri="{FF2B5EF4-FFF2-40B4-BE49-F238E27FC236}">
                <a16:creationId xmlns:a16="http://schemas.microsoft.com/office/drawing/2014/main" id="{83908B02-1264-80BD-8F47-85FA489A7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89594" y="3166565"/>
            <a:ext cx="686938" cy="66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8138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n 10" descr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ítulo 1"/>
          <p:cNvSpPr txBox="1"/>
          <p:nvPr/>
        </p:nvSpPr>
        <p:spPr>
          <a:xfrm>
            <a:off x="4804527" y="553691"/>
            <a:ext cx="6795215" cy="147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rPr lang="es-ES"/>
              <a:t>… en el Hogar de una casa</a:t>
            </a:r>
          </a:p>
          <a:p>
            <a:r>
              <a:rPr lang="es-ES"/>
              <a:t>… en el sofá: Símbolo de encuentro y compartir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FE4FD5-7310-D818-BA0E-A75852B47CCB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2C4080D-6C1A-9223-0BFA-E3890BB9EBC9}"/>
              </a:ext>
            </a:extLst>
          </p:cNvPr>
          <p:cNvSpPr txBox="1">
            <a:spLocks/>
          </p:cNvSpPr>
          <p:nvPr/>
        </p:nvSpPr>
        <p:spPr>
          <a:xfrm>
            <a:off x="5746480" y="2408210"/>
            <a:ext cx="5487563" cy="1299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 b="1"/>
              <a:t>Un espacio para Todas y Todos</a:t>
            </a: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/>
              <a:t>El sofá representa nuestro hogar, proyectos y comunidades, invitándonos a sentarnos juntos sin excepciones.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69AC2EE0-424B-64D0-195D-2491921053E5}"/>
              </a:ext>
            </a:extLst>
          </p:cNvPr>
          <p:cNvSpPr txBox="1">
            <a:spLocks/>
          </p:cNvSpPr>
          <p:nvPr/>
        </p:nvSpPr>
        <p:spPr>
          <a:xfrm>
            <a:off x="5743970" y="4371127"/>
            <a:ext cx="5508482" cy="1401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 b="1"/>
              <a:t>Compartir lo que somos</a:t>
            </a:r>
            <a:endParaRPr lang="es-ES" b="1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/>
              <a:t>Es un lugar para expresar nuestras diferencias, coincidencias, alegrías y tristezas, fortaleciendo nuestra unión.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9AAD95C-7FA3-2AA1-0184-032A3B9E9D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02" t="-280" r="22601" b="943"/>
          <a:stretch/>
        </p:blipFill>
        <p:spPr>
          <a:xfrm>
            <a:off x="-2450" y="549470"/>
            <a:ext cx="4436182" cy="6314794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294250DF-07C6-89E6-051D-8BBC49585021}"/>
              </a:ext>
            </a:extLst>
          </p:cNvPr>
          <p:cNvCxnSpPr>
            <a:cxnSpLocks/>
          </p:cNvCxnSpPr>
          <p:nvPr/>
        </p:nvCxnSpPr>
        <p:spPr>
          <a:xfrm flipH="1" flipV="1">
            <a:off x="6449720" y="3180643"/>
            <a:ext cx="1305746" cy="7526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Gráfico 12" descr="Cuidado contorno">
            <a:extLst>
              <a:ext uri="{FF2B5EF4-FFF2-40B4-BE49-F238E27FC236}">
                <a16:creationId xmlns:a16="http://schemas.microsoft.com/office/drawing/2014/main" id="{8DFE07FB-9B99-3BC9-99B6-024C9FCA6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2154" y="4373504"/>
            <a:ext cx="603956" cy="594549"/>
          </a:xfrm>
          <a:prstGeom prst="rect">
            <a:avLst/>
          </a:prstGeom>
        </p:spPr>
      </p:pic>
      <p:pic>
        <p:nvPicPr>
          <p:cNvPr id="15" name="Gráfico 14" descr="Sofá con relleno sólido">
            <a:extLst>
              <a:ext uri="{FF2B5EF4-FFF2-40B4-BE49-F238E27FC236}">
                <a16:creationId xmlns:a16="http://schemas.microsoft.com/office/drawing/2014/main" id="{3DFB9337-ED39-487C-3C92-A848DC0C5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3007" y="2244834"/>
            <a:ext cx="616607" cy="6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1539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ítulo 1"/>
          <p:cNvSpPr txBox="1"/>
          <p:nvPr/>
        </p:nvSpPr>
        <p:spPr>
          <a:xfrm>
            <a:off x="372507" y="337"/>
            <a:ext cx="6930884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>
            <a:norm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EA402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s-ES" dirty="0">
                <a:solidFill>
                  <a:srgbClr val="C0313B"/>
                </a:solidFill>
                <a:latin typeface="Montserrat-Bold"/>
              </a:rPr>
              <a:t>IMAGEN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624D6CB-6E0B-D49A-709B-C5D44B440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64" y="9530"/>
            <a:ext cx="4877445" cy="68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6600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ítulo 1"/>
          <p:cNvSpPr txBox="1"/>
          <p:nvPr/>
        </p:nvSpPr>
        <p:spPr>
          <a:xfrm>
            <a:off x="127914" y="-84330"/>
            <a:ext cx="6930884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>
            <a:norm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EA402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  </a:t>
            </a:r>
            <a:r>
              <a:rPr>
                <a:solidFill>
                  <a:srgbClr val="C0313B"/>
                </a:solidFill>
                <a:latin typeface="Montserrat-Bold"/>
              </a:rPr>
              <a:t>VIDEO </a:t>
            </a:r>
            <a:r>
              <a:rPr lang="es-ES">
                <a:solidFill>
                  <a:srgbClr val="C0313B"/>
                </a:solidFill>
                <a:latin typeface="Montserrat-Bold"/>
              </a:rPr>
              <a:t>- </a:t>
            </a:r>
            <a:r>
              <a:rPr>
                <a:solidFill>
                  <a:srgbClr val="C0313B"/>
                </a:solidFill>
                <a:latin typeface="Montserrat-Bold"/>
              </a:rPr>
              <a:t>CAMPAÑA de NAVIDAD</a:t>
            </a:r>
          </a:p>
        </p:txBody>
      </p:sp>
      <p:pic>
        <p:nvPicPr>
          <p:cNvPr id="4" name="Elementos multimedia en línea 3" title="Navidad es estar cerca">
            <a:hlinkClick r:id="" action="ppaction://media"/>
            <a:extLst>
              <a:ext uri="{FF2B5EF4-FFF2-40B4-BE49-F238E27FC236}">
                <a16:creationId xmlns:a16="http://schemas.microsoft.com/office/drawing/2014/main" id="{A706878E-E569-6BFA-A4E9-17B93FFA1C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45690" y="965947"/>
            <a:ext cx="8713415" cy="49149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11C064E-3F02-AF5A-9D87-817BDD44B25F}"/>
              </a:ext>
            </a:extLst>
          </p:cNvPr>
          <p:cNvSpPr txBox="1"/>
          <p:nvPr/>
        </p:nvSpPr>
        <p:spPr>
          <a:xfrm>
            <a:off x="7469841" y="6169958"/>
            <a:ext cx="434564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defTabSz="91440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hlinkClick r:id="rId4"/>
              </a:rPr>
              <a:t>https://youtu.be/P6N8sz8KYzo</a:t>
            </a:r>
            <a:endParaRPr lang="es-ES"/>
          </a:p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n 10" descr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16C55162-AB3B-34F7-27C9-53A8D206C72D}"/>
              </a:ext>
            </a:extLst>
          </p:cNvPr>
          <p:cNvGrpSpPr/>
          <p:nvPr/>
        </p:nvGrpSpPr>
        <p:grpSpPr>
          <a:xfrm>
            <a:off x="191415" y="-185931"/>
            <a:ext cx="11252117" cy="6848008"/>
            <a:chOff x="191415" y="-185931"/>
            <a:chExt cx="11252117" cy="6848008"/>
          </a:xfrm>
        </p:grpSpPr>
        <p:sp>
          <p:nvSpPr>
            <p:cNvPr id="150" name="CuadroTexto 5"/>
            <p:cNvSpPr txBox="1"/>
            <p:nvPr/>
          </p:nvSpPr>
          <p:spPr>
            <a:xfrm>
              <a:off x="400966" y="946344"/>
              <a:ext cx="6821469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algn="just" defTabSz="449580">
                <a:defRPr sz="12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2000" b="1">
                  <a:solidFill>
                    <a:srgbClr val="C00000"/>
                  </a:solidFill>
                  <a:latin typeface="+mn-ea"/>
                  <a:ea typeface="+mn-ea"/>
                </a:rPr>
                <a:t>El SOFÁ…símbolo de encuentro; compartir…</a:t>
              </a:r>
              <a:endParaRPr sz="2000" b="1">
                <a:solidFill>
                  <a:srgbClr val="C00000"/>
                </a:solidFill>
                <a:latin typeface="+mn-ea"/>
                <a:ea typeface="+mn-ea"/>
              </a:endParaRPr>
            </a:p>
          </p:txBody>
        </p:sp>
        <p:sp>
          <p:nvSpPr>
            <p:cNvPr id="154" name="CuadroTexto 5"/>
            <p:cNvSpPr txBox="1"/>
            <p:nvPr/>
          </p:nvSpPr>
          <p:spPr>
            <a:xfrm>
              <a:off x="400967" y="1403548"/>
              <a:ext cx="3927192" cy="1508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 b="1">
                  <a:latin typeface="+mn-lt"/>
                </a:rPr>
                <a:t>Un espacio para todas y todos</a:t>
              </a:r>
              <a:r>
                <a:rPr sz="1600" b="1">
                  <a:latin typeface="+mn-lt"/>
                </a:rPr>
                <a:t>.</a:t>
              </a:r>
              <a:endParaRPr lang="es-ES" sz="1600" b="1">
                <a:latin typeface="+mn-lt"/>
              </a:endParaRP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 lang="es-ES">
                <a:latin typeface="+mn-lt"/>
              </a:endParaRP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>
                  <a:latin typeface="+mn-lt"/>
                </a:rPr>
                <a:t>El sofá representa</a:t>
              </a: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>
                  <a:latin typeface="+mn-lt"/>
                </a:rPr>
                <a:t>nuestro hogar, proyectos, comunidades… invitándonos a sentarnos juntos</a:t>
              </a: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>
                  <a:latin typeface="+mn-lt"/>
                </a:rPr>
                <a:t>sin excepciones.</a:t>
              </a:r>
              <a:endParaRPr sz="1600">
                <a:latin typeface="+mn-lt"/>
              </a:endParaRPr>
            </a:p>
          </p:txBody>
        </p:sp>
        <p:sp>
          <p:nvSpPr>
            <p:cNvPr id="156" name="Título 1"/>
            <p:cNvSpPr txBox="1"/>
            <p:nvPr/>
          </p:nvSpPr>
          <p:spPr>
            <a:xfrm>
              <a:off x="191415" y="-185931"/>
              <a:ext cx="8029892" cy="13255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tIns="45720" rIns="45719" bIns="45720" anchor="ctr">
              <a:normAutofit/>
            </a:bodyPr>
            <a:lstStyle>
              <a:lvl1pPr>
                <a:lnSpc>
                  <a:spcPct val="90000"/>
                </a:lnSpc>
                <a:defRPr sz="2800">
                  <a:solidFill>
                    <a:srgbClr val="C0313B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sz="2000">
                  <a:latin typeface="Montserrat-Bold"/>
                </a:rPr>
                <a:t> LEMA</a:t>
              </a:r>
              <a:r>
                <a:rPr lang="es-ES" sz="2000">
                  <a:latin typeface="Montserrat-Bold"/>
                </a:rPr>
                <a:t>: NAVIDAD ES ESTAR CERCA</a:t>
              </a:r>
              <a:endParaRPr sz="2000">
                <a:latin typeface="Montserrat-Bold"/>
              </a:endParaRP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A289097-51A2-D3EA-D1C7-D9531298D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494" y="884419"/>
              <a:ext cx="3344038" cy="4686817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740F90D-8AD7-2178-2039-CC3A05A8D5F0}"/>
                </a:ext>
              </a:extLst>
            </p:cNvPr>
            <p:cNvSpPr txBox="1"/>
            <p:nvPr/>
          </p:nvSpPr>
          <p:spPr>
            <a:xfrm>
              <a:off x="4455969" y="1435581"/>
              <a:ext cx="3515711" cy="12618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 b="1">
                  <a:latin typeface="+mn-lt"/>
                </a:rPr>
                <a:t>Compartir lo que somos</a:t>
              </a: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 lang="es-ES">
                <a:latin typeface="+mn-lt"/>
              </a:endParaRPr>
            </a:p>
            <a:p>
              <a:r>
                <a:rPr lang="es-ES" sz="1600">
                  <a:latin typeface="+mn-lt"/>
                </a:rPr>
                <a:t>Es un lugar para expresar nuestras diferencias, coincidencias, alegrías y tristezas, fortaleciendo nuestra unión</a:t>
              </a:r>
              <a:r>
                <a:rPr lang="es-ES" sz="1400">
                  <a:latin typeface="+mn-lt"/>
                </a:rPr>
                <a:t>.</a:t>
              </a:r>
            </a:p>
          </p:txBody>
        </p:sp>
        <p:sp>
          <p:nvSpPr>
            <p:cNvPr id="7" name="CuadroTexto 5">
              <a:extLst>
                <a:ext uri="{FF2B5EF4-FFF2-40B4-BE49-F238E27FC236}">
                  <a16:creationId xmlns:a16="http://schemas.microsoft.com/office/drawing/2014/main" id="{2A18316C-B7EB-9713-B919-3B15E085067A}"/>
                </a:ext>
              </a:extLst>
            </p:cNvPr>
            <p:cNvSpPr txBox="1"/>
            <p:nvPr/>
          </p:nvSpPr>
          <p:spPr>
            <a:xfrm>
              <a:off x="408062" y="4969784"/>
              <a:ext cx="5557871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algn="just" defTabSz="449580">
                <a:defRPr sz="12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2000" b="1">
                  <a:solidFill>
                    <a:srgbClr val="C00000"/>
                  </a:solidFill>
                  <a:latin typeface="+mn-ea"/>
                  <a:ea typeface="+mn-ea"/>
                </a:rPr>
                <a:t>La ESTRELLA de Belén</a:t>
              </a:r>
              <a:endParaRPr sz="2000" b="1">
                <a:solidFill>
                  <a:srgbClr val="C00000"/>
                </a:solidFill>
                <a:latin typeface="+mn-ea"/>
                <a:ea typeface="+mn-ea"/>
              </a:endParaRPr>
            </a:p>
          </p:txBody>
        </p:sp>
        <p:sp>
          <p:nvSpPr>
            <p:cNvPr id="8" name="CuadroTexto 5">
              <a:extLst>
                <a:ext uri="{FF2B5EF4-FFF2-40B4-BE49-F238E27FC236}">
                  <a16:creationId xmlns:a16="http://schemas.microsoft.com/office/drawing/2014/main" id="{A036A759-6EAC-12C1-B0D7-49515C0450C8}"/>
                </a:ext>
              </a:extLst>
            </p:cNvPr>
            <p:cNvSpPr txBox="1"/>
            <p:nvPr/>
          </p:nvSpPr>
          <p:spPr>
            <a:xfrm>
              <a:off x="400967" y="5430975"/>
              <a:ext cx="3927192" cy="10156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 b="1">
                  <a:latin typeface="+mn-lt"/>
                </a:rPr>
                <a:t>Luz guía</a:t>
              </a: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 lang="es-ES">
                <a:latin typeface="+mn-lt"/>
              </a:endParaRP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>
                  <a:latin typeface="+mn-lt"/>
                </a:rPr>
                <a:t>La estrella de Belén nos dirige hacia la luz de Jesús, llenándonos de esperanza.</a:t>
              </a:r>
              <a:endParaRPr sz="1600">
                <a:latin typeface="+mn-lt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F2BB966-E8B9-8DD2-9D8A-F5A20D45B848}"/>
                </a:ext>
              </a:extLst>
            </p:cNvPr>
            <p:cNvSpPr txBox="1"/>
            <p:nvPr/>
          </p:nvSpPr>
          <p:spPr>
            <a:xfrm>
              <a:off x="4455970" y="5430975"/>
              <a:ext cx="3515711" cy="12311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 b="1">
                  <a:latin typeface="+mn-lt"/>
                </a:rPr>
                <a:t>Ser signos de luz en el mundo</a:t>
              </a: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 lang="es-ES">
                <a:latin typeface="+mn-lt"/>
              </a:endParaRPr>
            </a:p>
            <a:p>
              <a:r>
                <a:rPr lang="es-ES" sz="1600">
                  <a:latin typeface="+mn-ea"/>
                  <a:ea typeface="+mn-ea"/>
                </a:rPr>
                <a:t>Estamos llamados a ser luz en el mundo, reflejando el amor de Dios.</a:t>
              </a:r>
            </a:p>
            <a:p>
              <a:r>
                <a:rPr lang="es-ES" sz="1400">
                  <a:latin typeface="+mn-lt"/>
                </a:rPr>
                <a:t>.</a:t>
              </a:r>
            </a:p>
          </p:txBody>
        </p:sp>
        <p:pic>
          <p:nvPicPr>
            <p:cNvPr id="11" name="Imagen 10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6273143-0BCB-DEA1-2FAC-845131866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977" y="5381867"/>
              <a:ext cx="434162" cy="378737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">
              <a:extLst>
                <a:ext uri="{FF2B5EF4-FFF2-40B4-BE49-F238E27FC236}">
                  <a16:creationId xmlns:a16="http://schemas.microsoft.com/office/drawing/2014/main" id="{B8CC8BE4-6114-0CCB-745D-C1EF1F10C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5872" y="5340376"/>
              <a:ext cx="367971" cy="457720"/>
            </a:xfrm>
            <a:prstGeom prst="rect">
              <a:avLst/>
            </a:prstGeom>
          </p:spPr>
        </p:pic>
        <p:sp>
          <p:nvSpPr>
            <p:cNvPr id="14" name="CuadroTexto 5">
              <a:extLst>
                <a:ext uri="{FF2B5EF4-FFF2-40B4-BE49-F238E27FC236}">
                  <a16:creationId xmlns:a16="http://schemas.microsoft.com/office/drawing/2014/main" id="{6B631DA7-1429-69B0-B51F-F3B62DACD1D0}"/>
                </a:ext>
              </a:extLst>
            </p:cNvPr>
            <p:cNvSpPr txBox="1"/>
            <p:nvPr/>
          </p:nvSpPr>
          <p:spPr>
            <a:xfrm>
              <a:off x="400966" y="2905902"/>
              <a:ext cx="5557871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algn="just" defTabSz="449580">
                <a:defRPr sz="12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2000" b="1">
                  <a:solidFill>
                    <a:srgbClr val="C00000"/>
                  </a:solidFill>
                  <a:latin typeface="+mn-ea"/>
                  <a:ea typeface="+mn-ea"/>
                </a:rPr>
                <a:t>El PESEBRE… </a:t>
              </a:r>
              <a:r>
                <a:rPr lang="es-ES" sz="18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nos recuerda la humildad </a:t>
              </a:r>
              <a:endParaRPr sz="2000" b="1">
                <a:solidFill>
                  <a:srgbClr val="C00000"/>
                </a:solidFill>
                <a:latin typeface="+mn-ea"/>
                <a:ea typeface="+mn-ea"/>
              </a:endParaRPr>
            </a:p>
          </p:txBody>
        </p:sp>
        <p:sp>
          <p:nvSpPr>
            <p:cNvPr id="15" name="CuadroTexto 5">
              <a:extLst>
                <a:ext uri="{FF2B5EF4-FFF2-40B4-BE49-F238E27FC236}">
                  <a16:creationId xmlns:a16="http://schemas.microsoft.com/office/drawing/2014/main" id="{001EBADC-E8D9-020E-2F7E-CB5AB55A61C0}"/>
                </a:ext>
              </a:extLst>
            </p:cNvPr>
            <p:cNvSpPr txBox="1"/>
            <p:nvPr/>
          </p:nvSpPr>
          <p:spPr>
            <a:xfrm>
              <a:off x="408062" y="3306008"/>
              <a:ext cx="2751376" cy="17543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t">
              <a:spAutoFit/>
            </a:bodyPr>
            <a:lstStyle/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 b="1">
                  <a:latin typeface="+mn-lt"/>
                </a:rPr>
                <a:t>Rompiendo el individualismo</a:t>
              </a: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 lang="es-ES">
                <a:latin typeface="+mn-lt"/>
              </a:endParaRP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>
                  <a:latin typeface="+mn-lt"/>
                </a:rPr>
                <a:t>La cercanía nos invita a superar el individualismo</a:t>
              </a: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>
                  <a:latin typeface="+mn-lt"/>
                </a:rPr>
                <a:t>y buscar encuentros auténticos.</a:t>
              </a:r>
              <a:endParaRPr sz="1600">
                <a:latin typeface="+mn-lt"/>
              </a:endParaRPr>
            </a:p>
          </p:txBody>
        </p:sp>
        <p:sp>
          <p:nvSpPr>
            <p:cNvPr id="16" name="CuadroTexto 5">
              <a:extLst>
                <a:ext uri="{FF2B5EF4-FFF2-40B4-BE49-F238E27FC236}">
                  <a16:creationId xmlns:a16="http://schemas.microsoft.com/office/drawing/2014/main" id="{723775AD-A17E-709D-C60C-5B9C08CB6007}"/>
                </a:ext>
              </a:extLst>
            </p:cNvPr>
            <p:cNvSpPr txBox="1"/>
            <p:nvPr/>
          </p:nvSpPr>
          <p:spPr>
            <a:xfrm>
              <a:off x="5657470" y="3431493"/>
              <a:ext cx="2024344" cy="13234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t">
              <a:spAutoFit/>
            </a:bodyPr>
            <a:lstStyle/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 b="1">
                  <a:latin typeface="+mn-lt"/>
                </a:rPr>
                <a:t>Calidez</a:t>
              </a: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>
                  <a:latin typeface="+mn-lt"/>
                </a:rPr>
                <a:t>Llamados a convertir nuestros espacios en lugares de acogida, encuentro, amor...</a:t>
              </a:r>
              <a:endParaRPr sz="1600">
                <a:latin typeface="+mn-lt"/>
              </a:endParaRPr>
            </a:p>
          </p:txBody>
        </p:sp>
        <p:sp>
          <p:nvSpPr>
            <p:cNvPr id="17" name="CuadroTexto 5">
              <a:extLst>
                <a:ext uri="{FF2B5EF4-FFF2-40B4-BE49-F238E27FC236}">
                  <a16:creationId xmlns:a16="http://schemas.microsoft.com/office/drawing/2014/main" id="{2AC77CEF-140B-88E4-A78B-336A7F9A3EBA}"/>
                </a:ext>
              </a:extLst>
            </p:cNvPr>
            <p:cNvSpPr txBox="1"/>
            <p:nvPr/>
          </p:nvSpPr>
          <p:spPr>
            <a:xfrm>
              <a:off x="2788247" y="3431962"/>
              <a:ext cx="2719450" cy="10156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 b="1">
                  <a:latin typeface="+mn-lt"/>
                </a:rPr>
                <a:t>Humildad y pobreza</a:t>
              </a: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 lang="es-ES">
                <a:latin typeface="+mn-lt"/>
              </a:endParaRP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>
                  <a:latin typeface="+mn-lt"/>
                </a:rPr>
                <a:t>Simboliza la sencillez con</a:t>
              </a:r>
            </a:p>
            <a:p>
              <a:pPr defTabSz="4572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600">
                  <a:latin typeface="+mn-lt"/>
                </a:rPr>
                <a:t>la que Jesús entró al mundo.</a:t>
              </a:r>
              <a:endParaRPr sz="1600">
                <a:latin typeface="+mn-lt"/>
              </a:endParaRPr>
            </a:p>
          </p:txBody>
        </p:sp>
        <p:pic>
          <p:nvPicPr>
            <p:cNvPr id="19" name="Imagen 18" descr="Icono&#10;&#10;Descripción generada automáticamente">
              <a:extLst>
                <a:ext uri="{FF2B5EF4-FFF2-40B4-BE49-F238E27FC236}">
                  <a16:creationId xmlns:a16="http://schemas.microsoft.com/office/drawing/2014/main" id="{30302F52-16CD-13EF-E0E7-F900E2167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5" t="23512" r="19074" b="13999"/>
            <a:stretch/>
          </p:blipFill>
          <p:spPr>
            <a:xfrm>
              <a:off x="6387508" y="3389134"/>
              <a:ext cx="475808" cy="400105"/>
            </a:xfrm>
            <a:prstGeom prst="rect">
              <a:avLst/>
            </a:prstGeom>
          </p:spPr>
        </p:pic>
        <p:pic>
          <p:nvPicPr>
            <p:cNvPr id="21" name="Imagen 20" descr="Icono&#10;&#10;Descripción generada automáticamente">
              <a:extLst>
                <a:ext uri="{FF2B5EF4-FFF2-40B4-BE49-F238E27FC236}">
                  <a16:creationId xmlns:a16="http://schemas.microsoft.com/office/drawing/2014/main" id="{531CB86C-1713-07CC-DFE3-F0801D55C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99" t="-3182"/>
            <a:stretch/>
          </p:blipFill>
          <p:spPr>
            <a:xfrm>
              <a:off x="3578910" y="1310180"/>
              <a:ext cx="422913" cy="406226"/>
            </a:xfrm>
            <a:prstGeom prst="rect">
              <a:avLst/>
            </a:prstGeom>
          </p:spPr>
        </p:pic>
        <p:pic>
          <p:nvPicPr>
            <p:cNvPr id="2" name="Gráfico 1" descr="Contorno de cara sonriente contorno">
              <a:extLst>
                <a:ext uri="{FF2B5EF4-FFF2-40B4-BE49-F238E27FC236}">
                  <a16:creationId xmlns:a16="http://schemas.microsoft.com/office/drawing/2014/main" id="{BD4326D3-E864-F636-9717-662A80CFF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93672" y="3394363"/>
              <a:ext cx="436419" cy="394855"/>
            </a:xfrm>
            <a:prstGeom prst="rect">
              <a:avLst/>
            </a:prstGeom>
          </p:spPr>
        </p:pic>
        <p:pic>
          <p:nvPicPr>
            <p:cNvPr id="4" name="Gráfico 3" descr="Ondulación contorno">
              <a:extLst>
                <a:ext uri="{FF2B5EF4-FFF2-40B4-BE49-F238E27FC236}">
                  <a16:creationId xmlns:a16="http://schemas.microsoft.com/office/drawing/2014/main" id="{DD6328CE-F054-40EB-F042-AF9201E74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46563" y="3345873"/>
              <a:ext cx="415637" cy="491836"/>
            </a:xfrm>
            <a:prstGeom prst="rect">
              <a:avLst/>
            </a:prstGeom>
          </p:spPr>
        </p:pic>
        <p:pic>
          <p:nvPicPr>
            <p:cNvPr id="10" name="Gráfico 9" descr="Puerta abierta contorno">
              <a:extLst>
                <a:ext uri="{FF2B5EF4-FFF2-40B4-BE49-F238E27FC236}">
                  <a16:creationId xmlns:a16="http://schemas.microsoft.com/office/drawing/2014/main" id="{7BA082CF-97D3-9352-4687-061313602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899564" y="1420092"/>
              <a:ext cx="360218" cy="36714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7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9" name="Imagen 10" descr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ítulo 5"/>
          <p:cNvSpPr txBox="1">
            <a:spLocks noGrp="1"/>
          </p:cNvSpPr>
          <p:nvPr>
            <p:ph type="title"/>
          </p:nvPr>
        </p:nvSpPr>
        <p:spPr>
          <a:xfrm>
            <a:off x="9742414" y="291569"/>
            <a:ext cx="1997364" cy="573764"/>
          </a:xfrm>
          <a:prstGeom prst="rect">
            <a:avLst/>
          </a:prstGeom>
        </p:spPr>
        <p:txBody>
          <a:bodyPr lIns="45719" tIns="45720" rIns="45719" bIns="45720" anchor="ctr">
            <a:normAutofit/>
          </a:bodyPr>
          <a:lstStyle/>
          <a:p>
            <a:pPr algn="r">
              <a:defRPr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t>PRESENTACIÓN</a:t>
            </a:r>
            <a:br>
              <a:rPr/>
            </a:br>
            <a:r>
              <a:rPr err="1"/>
              <a:t>Campaña</a:t>
            </a:r>
            <a:r>
              <a:t> de Navidad </a:t>
            </a:r>
            <a:r>
              <a:rPr lang="es-ES"/>
              <a:t>2024</a:t>
            </a:r>
            <a:endParaRPr/>
          </a:p>
        </p:txBody>
      </p:sp>
      <p:sp>
        <p:nvSpPr>
          <p:cNvPr id="161" name="Título 1"/>
          <p:cNvSpPr txBox="1"/>
          <p:nvPr/>
        </p:nvSpPr>
        <p:spPr>
          <a:xfrm>
            <a:off x="5062082" y="577553"/>
            <a:ext cx="5196638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t>OBJETIVOS</a:t>
            </a:r>
          </a:p>
        </p:txBody>
      </p:sp>
      <p:grpSp>
        <p:nvGrpSpPr>
          <p:cNvPr id="165" name="Agrupar"/>
          <p:cNvGrpSpPr/>
          <p:nvPr/>
        </p:nvGrpSpPr>
        <p:grpSpPr>
          <a:xfrm>
            <a:off x="5062652" y="1714876"/>
            <a:ext cx="6891889" cy="5297506"/>
            <a:chOff x="0" y="-286512"/>
            <a:chExt cx="6497537" cy="5297504"/>
          </a:xfrm>
        </p:grpSpPr>
        <p:sp>
          <p:nvSpPr>
            <p:cNvPr id="162" name="CuadroTexto 5"/>
            <p:cNvSpPr txBox="1"/>
            <p:nvPr/>
          </p:nvSpPr>
          <p:spPr>
            <a:xfrm>
              <a:off x="621684" y="-139522"/>
              <a:ext cx="5875853" cy="5150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marL="457200" indent="-317500" defTabSz="457200">
                <a:lnSpc>
                  <a:spcPts val="3500"/>
                </a:lnSpc>
                <a:buClr>
                  <a:srgbClr val="000000"/>
                </a:buClr>
                <a:buSzPct val="100000"/>
                <a:buFont typeface="Arial"/>
                <a:buChar char="•"/>
                <a:defRPr sz="1300">
                  <a:latin typeface="Arial"/>
                  <a:ea typeface="Arial"/>
                  <a:cs typeface="Arial"/>
                  <a:sym typeface="Arial"/>
                </a:defRPr>
              </a:pPr>
              <a:r>
                <a:rPr b="1"/>
                <a:t>Sensibilizar</a:t>
              </a:r>
              <a:r>
                <a:rPr lang="es-ES"/>
                <a:t> </a:t>
              </a:r>
              <a:r>
                <a:rPr lang="es-ES" b="1"/>
                <a:t>sobre</a:t>
              </a:r>
              <a:r>
                <a:rPr b="1"/>
                <a:t> </a:t>
              </a:r>
              <a:r>
                <a:rPr lang="es-ES" b="1"/>
                <a:t>la necesidad de celebrar el verdadero sentido de la Navidad</a:t>
              </a:r>
              <a:r>
                <a:rPr lang="es-ES"/>
                <a:t> junto a las personas que queremos y nos necesitan, llevando nuestra caridad y solidaridad, que se sientan miradas y escuchadas.</a:t>
              </a:r>
            </a:p>
            <a:p>
              <a:pPr marL="457200" indent="-317500" defTabSz="457200">
                <a:lnSpc>
                  <a:spcPts val="3500"/>
                </a:lnSpc>
                <a:buClr>
                  <a:srgbClr val="000000"/>
                </a:buClr>
                <a:buSzPct val="100000"/>
                <a:buFont typeface="Arial"/>
                <a:buChar char="•"/>
                <a:defRPr sz="13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b="1"/>
                <a:t>Acercarnos a las personas más vulnerables, abrazar el Amor en el otro,</a:t>
              </a:r>
              <a:r>
                <a:rPr lang="es-ES"/>
                <a:t> como nos recuerda el Nacimiento de Jesús, y hacerlo con calidez.</a:t>
              </a:r>
            </a:p>
            <a:p>
              <a:pPr marL="457200" indent="-317500" defTabSz="457200">
                <a:lnSpc>
                  <a:spcPts val="3500"/>
                </a:lnSpc>
                <a:buClr>
                  <a:srgbClr val="000000"/>
                </a:buClr>
                <a:buSzPct val="100000"/>
                <a:buFont typeface="Arial"/>
                <a:buChar char="•"/>
                <a:defRPr sz="13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300" b="1"/>
                <a:t>Lograr que </a:t>
              </a:r>
              <a:r>
                <a:rPr lang="es-ES" sz="1300" b="1"/>
                <a:t>el calor de nuestros hogares llegue a todas personas y rincones,</a:t>
              </a:r>
              <a:r>
                <a:rPr lang="es-ES" sz="1300"/>
                <a:t> para que nadie quede al margen, para que hagamos de esta una sociedad más justa, igualitaria y fraterna.</a:t>
              </a:r>
              <a:endParaRPr lang="es-ES" sz="1600"/>
            </a:p>
            <a:p>
              <a:pPr marL="139700" defTabSz="457200">
                <a:lnSpc>
                  <a:spcPts val="3500"/>
                </a:lnSpc>
                <a:buClr>
                  <a:srgbClr val="000000"/>
                </a:buClr>
                <a:buSzPct val="100000"/>
                <a:defRPr sz="1300">
                  <a:latin typeface="Arial"/>
                  <a:ea typeface="Arial"/>
                  <a:cs typeface="Arial"/>
                  <a:sym typeface="Arial"/>
                </a:defRPr>
              </a:pPr>
              <a:br>
                <a:rPr sz="1600"/>
              </a:br>
              <a:endParaRPr sz="1600"/>
            </a:p>
          </p:txBody>
        </p:sp>
        <p:pic>
          <p:nvPicPr>
            <p:cNvPr id="163" name="Captura de pantalla 2022-11-22 a las 0.26.38.png" descr="Captura de pantalla 2022-11-22 a las 0.26.38.png"/>
            <p:cNvPicPr>
              <a:picLocks noChangeAspect="1"/>
            </p:cNvPicPr>
            <p:nvPr/>
          </p:nvPicPr>
          <p:blipFill>
            <a:blip r:embed="rId3"/>
            <a:srcRect l="4110" t="22717" r="78940" b="65368"/>
            <a:stretch>
              <a:fillRect/>
            </a:stretch>
          </p:blipFill>
          <p:spPr>
            <a:xfrm>
              <a:off x="0" y="-286512"/>
              <a:ext cx="829223" cy="645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Captura de pantalla 2022-11-22 a las 0.26.38.png" descr="Captura de pantalla 2022-11-22 a las 0.26.38.png"/>
            <p:cNvPicPr>
              <a:picLocks noChangeAspect="1"/>
            </p:cNvPicPr>
            <p:nvPr/>
          </p:nvPicPr>
          <p:blipFill>
            <a:blip r:embed="rId3"/>
            <a:srcRect l="4110" t="40158" r="78940" b="45135"/>
            <a:stretch>
              <a:fillRect/>
            </a:stretch>
          </p:blipFill>
          <p:spPr>
            <a:xfrm>
              <a:off x="118533" y="2692192"/>
              <a:ext cx="829223" cy="796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6" name="vela.png" descr="vel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110" y="2992160"/>
            <a:ext cx="436458" cy="872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01CC2FD-70B1-9DCC-A442-1999AD4CA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" y="123"/>
            <a:ext cx="4877445" cy="68505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n 10" descr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ítulo 1"/>
          <p:cNvSpPr txBox="1"/>
          <p:nvPr/>
        </p:nvSpPr>
        <p:spPr>
          <a:xfrm>
            <a:off x="915023" y="202551"/>
            <a:ext cx="2713066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MATERIALES</a:t>
            </a:r>
          </a:p>
        </p:txBody>
      </p:sp>
      <p:sp>
        <p:nvSpPr>
          <p:cNvPr id="183" name="Marcador de contenido 2"/>
          <p:cNvSpPr txBox="1"/>
          <p:nvPr/>
        </p:nvSpPr>
        <p:spPr>
          <a:xfrm>
            <a:off x="5826142" y="1863917"/>
            <a:ext cx="4538192" cy="250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Autofit/>
          </a:bodyPr>
          <a:lstStyle/>
          <a:p>
            <a:pPr defTabSz="420623">
              <a:lnSpc>
                <a:spcPct val="90000"/>
              </a:lnSpc>
              <a:defRPr sz="138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sz="2000">
                <a:solidFill>
                  <a:schemeClr val="tx1"/>
                </a:solidFill>
              </a:rPr>
              <a:t>GUÍA DE CAMPAÑA</a:t>
            </a:r>
            <a:endParaRPr lang="es-ES" sz="2000">
              <a:solidFill>
                <a:schemeClr val="tx1"/>
              </a:solidFill>
            </a:endParaRPr>
          </a:p>
          <a:p>
            <a:pPr defTabSz="420623">
              <a:lnSpc>
                <a:spcPct val="90000"/>
              </a:lnSpc>
              <a:defRPr sz="138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endParaRPr sz="2000">
              <a:solidFill>
                <a:schemeClr val="tx1"/>
              </a:solidFill>
            </a:endParaRPr>
          </a:p>
          <a:p>
            <a:pPr defTabSz="420623">
              <a:lnSpc>
                <a:spcPct val="90000"/>
              </a:lnSpc>
              <a:defRPr sz="138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sz="2000">
                <a:solidFill>
                  <a:schemeClr val="tx1"/>
                </a:solidFill>
              </a:rPr>
              <a:t>FUNDAMENTACIÓN</a:t>
            </a:r>
          </a:p>
          <a:p>
            <a:pPr defTabSz="420623">
              <a:lnSpc>
                <a:spcPct val="90000"/>
              </a:lnSpc>
              <a:defRPr sz="138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endParaRPr sz="2000">
              <a:solidFill>
                <a:schemeClr val="tx1"/>
              </a:solidFill>
            </a:endParaRPr>
          </a:p>
          <a:p>
            <a:pPr defTabSz="420623">
              <a:lnSpc>
                <a:spcPct val="90000"/>
              </a:lnSpc>
              <a:defRPr sz="138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lang="es-ES" sz="2000">
                <a:solidFill>
                  <a:schemeClr val="tx1"/>
                </a:solidFill>
              </a:rPr>
              <a:t>COMUNICADO PARROQUIAL</a:t>
            </a:r>
          </a:p>
          <a:p>
            <a:pPr defTabSz="420623">
              <a:lnSpc>
                <a:spcPct val="90000"/>
              </a:lnSpc>
              <a:defRPr sz="138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endParaRPr lang="es-ES" sz="2000">
              <a:solidFill>
                <a:schemeClr val="tx1"/>
              </a:solidFill>
            </a:endParaRPr>
          </a:p>
          <a:p>
            <a:pPr defTabSz="420623">
              <a:lnSpc>
                <a:spcPct val="90000"/>
              </a:lnSpc>
              <a:defRPr sz="138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sz="2000">
                <a:solidFill>
                  <a:schemeClr val="tx1"/>
                </a:solidFill>
              </a:rPr>
              <a:t>DINÁMICAS</a:t>
            </a:r>
          </a:p>
          <a:p>
            <a:pPr defTabSz="420623">
              <a:lnSpc>
                <a:spcPct val="90000"/>
              </a:lnSpc>
              <a:defRPr sz="138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endParaRPr sz="2000">
              <a:solidFill>
                <a:schemeClr val="tx1"/>
              </a:solidFill>
            </a:endParaRPr>
          </a:p>
          <a:p>
            <a:pPr defTabSz="420623">
              <a:lnSpc>
                <a:spcPct val="90000"/>
              </a:lnSpc>
              <a:defRPr sz="138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sz="2000">
                <a:solidFill>
                  <a:schemeClr val="tx1"/>
                </a:solidFill>
              </a:rPr>
              <a:t>CUÑA RADIO</a:t>
            </a:r>
          </a:p>
          <a:p>
            <a:pPr defTabSz="420623">
              <a:lnSpc>
                <a:spcPct val="90000"/>
              </a:lnSpc>
              <a:defRPr sz="138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endParaRPr sz="2000">
              <a:solidFill>
                <a:schemeClr val="tx1"/>
              </a:solidFill>
            </a:endParaRPr>
          </a:p>
          <a:p>
            <a:pPr defTabSz="420623">
              <a:lnSpc>
                <a:spcPct val="90000"/>
              </a:lnSpc>
              <a:defRPr sz="138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sz="2000">
                <a:solidFill>
                  <a:schemeClr val="tx1"/>
                </a:solidFill>
              </a:rPr>
              <a:t>VÍDEO</a:t>
            </a:r>
          </a:p>
          <a:p>
            <a:pPr defTabSz="420623">
              <a:lnSpc>
                <a:spcPct val="90000"/>
              </a:lnSpc>
              <a:defRPr sz="1104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endParaRPr sz="2000">
              <a:solidFill>
                <a:schemeClr val="tx1"/>
              </a:solidFill>
            </a:endParaRPr>
          </a:p>
          <a:p>
            <a:pPr defTabSz="420623">
              <a:lnSpc>
                <a:spcPct val="90000"/>
              </a:lnSpc>
              <a:defRPr sz="138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sz="2000">
                <a:solidFill>
                  <a:schemeClr val="tx1"/>
                </a:solidFill>
              </a:rPr>
              <a:t>ORACIÓN</a:t>
            </a:r>
          </a:p>
          <a:p>
            <a:pPr defTabSz="420623">
              <a:lnSpc>
                <a:spcPct val="90000"/>
              </a:lnSpc>
              <a:defRPr sz="138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endParaRPr lang="es-ES" sz="2000">
              <a:solidFill>
                <a:schemeClr val="tx1"/>
              </a:solidFill>
            </a:endParaRPr>
          </a:p>
          <a:p>
            <a:pPr defTabSz="420623">
              <a:lnSpc>
                <a:spcPct val="90000"/>
              </a:lnSpc>
              <a:defRPr sz="138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lang="es-ES" sz="2000">
                <a:solidFill>
                  <a:schemeClr val="tx1"/>
                </a:solidFill>
              </a:rPr>
              <a:t>COMPROMISO SOLIDARIO</a:t>
            </a:r>
          </a:p>
        </p:txBody>
      </p:sp>
      <p:sp>
        <p:nvSpPr>
          <p:cNvPr id="185" name="Título 1"/>
          <p:cNvSpPr txBox="1"/>
          <p:nvPr/>
        </p:nvSpPr>
        <p:spPr>
          <a:xfrm>
            <a:off x="7847909" y="1050688"/>
            <a:ext cx="2349478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MATERIALES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D2C21DC-E0F0-6DE1-CEE4-64E9E128E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0" y="-202"/>
            <a:ext cx="4859279" cy="685895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93F2B1B-083E-293A-CC2B-3DBB65E8FF8C}"/>
              </a:ext>
            </a:extLst>
          </p:cNvPr>
          <p:cNvSpPr txBox="1"/>
          <p:nvPr/>
        </p:nvSpPr>
        <p:spPr>
          <a:xfrm>
            <a:off x="5236380" y="860886"/>
            <a:ext cx="8029892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rgbClr val="C031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ES" sz="3200">
                <a:latin typeface="Montserrat-Bold"/>
              </a:rPr>
              <a:t>MATERIALES DE CAMPAÑA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ara las Parroquias"/>
          <p:cNvSpPr txBox="1"/>
          <p:nvPr/>
        </p:nvSpPr>
        <p:spPr>
          <a:xfrm>
            <a:off x="318377" y="411366"/>
            <a:ext cx="3911232" cy="41036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s-ES" sz="2000">
                <a:latin typeface="Montserrat-Bold"/>
              </a:rPr>
              <a:t>Cartel Grande y Pequeño</a:t>
            </a:r>
          </a:p>
        </p:txBody>
      </p:sp>
      <p:sp>
        <p:nvSpPr>
          <p:cNvPr id="176" name="Título 1"/>
          <p:cNvSpPr txBox="1"/>
          <p:nvPr/>
        </p:nvSpPr>
        <p:spPr>
          <a:xfrm>
            <a:off x="902323" y="612757"/>
            <a:ext cx="2349478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MATERIALES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4CC2F8-A49F-C370-49CD-AA2F765DE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8" y="1025530"/>
            <a:ext cx="3899075" cy="5467631"/>
          </a:xfrm>
          <a:prstGeom prst="rect">
            <a:avLst/>
          </a:prstGeom>
        </p:spPr>
      </p:pic>
      <p:pic>
        <p:nvPicPr>
          <p:cNvPr id="4" name="Imagen 3" descr="Imagen que contiene persona, hombre, sostener, mujer&#10;&#10;Descripción generada automáticamente">
            <a:extLst>
              <a:ext uri="{FF2B5EF4-FFF2-40B4-BE49-F238E27FC236}">
                <a16:creationId xmlns:a16="http://schemas.microsoft.com/office/drawing/2014/main" id="{93AD8C26-5E81-1D6C-AD02-CCA22C28B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68" y="2732205"/>
            <a:ext cx="4666075" cy="2389481"/>
          </a:xfrm>
          <a:prstGeom prst="rect">
            <a:avLst/>
          </a:prstGeom>
        </p:spPr>
      </p:pic>
      <p:sp>
        <p:nvSpPr>
          <p:cNvPr id="2" name="Para las Parroquias">
            <a:extLst>
              <a:ext uri="{FF2B5EF4-FFF2-40B4-BE49-F238E27FC236}">
                <a16:creationId xmlns:a16="http://schemas.microsoft.com/office/drawing/2014/main" id="{F21808F0-F914-EDE7-50A6-41FB6F986552}"/>
              </a:ext>
            </a:extLst>
          </p:cNvPr>
          <p:cNvSpPr txBox="1"/>
          <p:nvPr/>
        </p:nvSpPr>
        <p:spPr>
          <a:xfrm>
            <a:off x="5981636" y="1944774"/>
            <a:ext cx="4663824" cy="41036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s-ES" sz="2000">
                <a:latin typeface="Montserrat-Bold"/>
              </a:rPr>
              <a:t>Postal de Navidad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ara las Parroquias"/>
          <p:cNvSpPr txBox="1"/>
          <p:nvPr/>
        </p:nvSpPr>
        <p:spPr>
          <a:xfrm>
            <a:off x="901636" y="411366"/>
            <a:ext cx="3911232" cy="41036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s-ES" sz="2000">
                <a:latin typeface="Montserrat-Bold"/>
              </a:rPr>
              <a:t>Fundamentación</a:t>
            </a:r>
          </a:p>
        </p:txBody>
      </p:sp>
      <p:sp>
        <p:nvSpPr>
          <p:cNvPr id="176" name="Título 1"/>
          <p:cNvSpPr txBox="1"/>
          <p:nvPr/>
        </p:nvSpPr>
        <p:spPr>
          <a:xfrm>
            <a:off x="902323" y="612757"/>
            <a:ext cx="2349478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ES"/>
              <a:t>MATERIALE</a:t>
            </a:r>
            <a:endParaRPr/>
          </a:p>
        </p:txBody>
      </p:sp>
      <p:sp>
        <p:nvSpPr>
          <p:cNvPr id="2" name="Para las Parroquias">
            <a:extLst>
              <a:ext uri="{FF2B5EF4-FFF2-40B4-BE49-F238E27FC236}">
                <a16:creationId xmlns:a16="http://schemas.microsoft.com/office/drawing/2014/main" id="{F21808F0-F914-EDE7-50A6-41FB6F986552}"/>
              </a:ext>
            </a:extLst>
          </p:cNvPr>
          <p:cNvSpPr txBox="1"/>
          <p:nvPr/>
        </p:nvSpPr>
        <p:spPr>
          <a:xfrm>
            <a:off x="7242228" y="872329"/>
            <a:ext cx="3676047" cy="41036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s-ES" sz="2000">
                <a:latin typeface="Montserrat-Bold"/>
              </a:rPr>
              <a:t>Comunicado Parroquial</a:t>
            </a:r>
          </a:p>
        </p:txBody>
      </p:sp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9BF7D4F0-DAAE-2859-9D26-D2ED568FA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470" y="1506421"/>
            <a:ext cx="3664065" cy="5102577"/>
          </a:xfrm>
          <a:prstGeom prst="rect">
            <a:avLst/>
          </a:prstGeom>
        </p:spPr>
      </p:pic>
      <p:pic>
        <p:nvPicPr>
          <p:cNvPr id="6" name="Imagen 5" descr="Texto, Carta&#10;&#10;Descripción generada automáticamente">
            <a:extLst>
              <a:ext uri="{FF2B5EF4-FFF2-40B4-BE49-F238E27FC236}">
                <a16:creationId xmlns:a16="http://schemas.microsoft.com/office/drawing/2014/main" id="{52261B02-6CEF-3339-F08A-E15F39F29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85" y="1075560"/>
            <a:ext cx="3925080" cy="545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9505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ítulo 1"/>
          <p:cNvSpPr txBox="1"/>
          <p:nvPr/>
        </p:nvSpPr>
        <p:spPr>
          <a:xfrm>
            <a:off x="902323" y="612757"/>
            <a:ext cx="2349478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MATERIALES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C20D60-5A9F-E12F-B11D-0B6853F0E0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6735" y="1082043"/>
            <a:ext cx="8010173" cy="5049897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pPr marL="0" indent="0" defTabSz="539495">
              <a:lnSpc>
                <a:spcPct val="81000"/>
              </a:lnSpc>
              <a:spcBef>
                <a:spcPts val="0"/>
              </a:spcBef>
              <a:buSzTx/>
              <a:buNone/>
              <a:defRPr sz="1298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endParaRPr lang="es-ES" sz="1250"/>
          </a:p>
          <a:p>
            <a:pPr marL="0" indent="0" defTabSz="539495">
              <a:lnSpc>
                <a:spcPct val="81000"/>
              </a:lnSpc>
              <a:spcBef>
                <a:spcPts val="0"/>
              </a:spcBef>
              <a:buSzTx/>
              <a:buNone/>
              <a:defRPr sz="1769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endParaRPr>
              <a:solidFill>
                <a:srgbClr val="000000"/>
              </a:solidFill>
            </a:endParaRPr>
          </a:p>
          <a:p>
            <a:pPr marL="269240" indent="-186690" defTabSz="269747">
              <a:lnSpc>
                <a:spcPct val="100000"/>
              </a:lnSpc>
              <a:spcBef>
                <a:spcPts val="600"/>
              </a:spcBef>
              <a:buClr>
                <a:srgbClr val="242424"/>
              </a:buClr>
              <a:buFont typeface="TimesNewRomanPSMT"/>
              <a:defRPr sz="1101">
                <a:solidFill>
                  <a:srgbClr val="24242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800" err="1"/>
              <a:t>Artículo</a:t>
            </a:r>
            <a:r>
              <a:rPr sz="1800"/>
              <a:t> </a:t>
            </a:r>
            <a:r>
              <a:rPr sz="1800" err="1"/>
              <a:t>sobre</a:t>
            </a:r>
            <a:r>
              <a:rPr sz="1800"/>
              <a:t> Adviento</a:t>
            </a:r>
            <a:endParaRPr sz="1800">
              <a:solidFill>
                <a:srgbClr val="000000"/>
              </a:solidFill>
            </a:endParaRPr>
          </a:p>
          <a:p>
            <a:pPr marL="269240" indent="-186690" defTabSz="269747">
              <a:lnSpc>
                <a:spcPct val="100000"/>
              </a:lnSpc>
              <a:spcBef>
                <a:spcPts val="600"/>
              </a:spcBef>
              <a:buClr>
                <a:srgbClr val="242424"/>
              </a:buClr>
              <a:buFont typeface="TimesNewRomanPSMT"/>
              <a:defRPr sz="1101">
                <a:solidFill>
                  <a:srgbClr val="24242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800" err="1"/>
              <a:t>Artículo</a:t>
            </a:r>
            <a:r>
              <a:rPr sz="1800"/>
              <a:t> </a:t>
            </a:r>
            <a:r>
              <a:rPr sz="1800" err="1"/>
              <a:t>sobre</a:t>
            </a:r>
            <a:r>
              <a:rPr sz="1800"/>
              <a:t> </a:t>
            </a:r>
            <a:r>
              <a:rPr sz="1800" err="1"/>
              <a:t>voluntariado</a:t>
            </a:r>
            <a:endParaRPr sz="1800">
              <a:solidFill>
                <a:srgbClr val="000000"/>
              </a:solidFill>
            </a:endParaRPr>
          </a:p>
          <a:p>
            <a:pPr marL="269240" indent="-186690" defTabSz="269747">
              <a:lnSpc>
                <a:spcPct val="100000"/>
              </a:lnSpc>
              <a:spcBef>
                <a:spcPts val="600"/>
              </a:spcBef>
              <a:buClr>
                <a:srgbClr val="242424"/>
              </a:buClr>
              <a:buFont typeface="TimesNewRomanPSMT"/>
              <a:defRPr sz="1101">
                <a:solidFill>
                  <a:srgbClr val="24242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800" err="1"/>
              <a:t>Reportaje</a:t>
            </a:r>
            <a:r>
              <a:rPr sz="1800"/>
              <a:t> “</a:t>
            </a:r>
            <a:r>
              <a:rPr lang="es-ES" sz="1800"/>
              <a:t>Un lugar donde sentirse cerca", con casos reales.</a:t>
            </a:r>
            <a:endParaRPr lang="es-ES" sz="1800">
              <a:solidFill>
                <a:srgbClr val="242424"/>
              </a:solidFill>
            </a:endParaRPr>
          </a:p>
          <a:p>
            <a:pPr marL="269240" indent="-186690" defTabSz="269747">
              <a:lnSpc>
                <a:spcPct val="100000"/>
              </a:lnSpc>
              <a:spcBef>
                <a:spcPts val="600"/>
              </a:spcBef>
              <a:buClr>
                <a:srgbClr val="242424"/>
              </a:buClr>
              <a:buFont typeface="TimesNewRomanPSMT"/>
              <a:defRPr sz="1101">
                <a:solidFill>
                  <a:srgbClr val="24242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800" err="1"/>
              <a:t>Resumen</a:t>
            </a:r>
            <a:r>
              <a:rPr sz="1800"/>
              <a:t> del </a:t>
            </a:r>
            <a:r>
              <a:rPr sz="1800" err="1"/>
              <a:t>año</a:t>
            </a:r>
            <a:r>
              <a:rPr sz="1800"/>
              <a:t> (con </a:t>
            </a:r>
            <a:r>
              <a:rPr sz="1800" err="1"/>
              <a:t>imágenes</a:t>
            </a:r>
            <a:r>
              <a:rPr sz="1800"/>
              <a:t> y </a:t>
            </a:r>
            <a:r>
              <a:rPr sz="1800" err="1"/>
              <a:t>frase</a:t>
            </a:r>
            <a:r>
              <a:rPr sz="1800"/>
              <a:t> de </a:t>
            </a:r>
            <a:r>
              <a:rPr sz="1800" err="1"/>
              <a:t>los</a:t>
            </a:r>
            <a:r>
              <a:rPr sz="1800"/>
              <a:t> 12 </a:t>
            </a:r>
            <a:r>
              <a:rPr sz="1800" err="1"/>
              <a:t>ítems</a:t>
            </a:r>
            <a:r>
              <a:rPr sz="1800"/>
              <a:t> </a:t>
            </a:r>
            <a:r>
              <a:rPr sz="1800" err="1"/>
              <a:t>más</a:t>
            </a:r>
            <a:r>
              <a:rPr sz="1800"/>
              <a:t> </a:t>
            </a:r>
            <a:r>
              <a:rPr sz="1800" err="1"/>
              <a:t>relevantes</a:t>
            </a:r>
            <a:r>
              <a:rPr sz="1800"/>
              <a:t>) </a:t>
            </a:r>
            <a:endParaRPr sz="1800">
              <a:solidFill>
                <a:srgbClr val="000000"/>
              </a:solidFill>
            </a:endParaRPr>
          </a:p>
          <a:p>
            <a:pPr marL="269240" indent="-186690" defTabSz="269747">
              <a:lnSpc>
                <a:spcPct val="100000"/>
              </a:lnSpc>
              <a:spcBef>
                <a:spcPts val="600"/>
              </a:spcBef>
              <a:buClr>
                <a:srgbClr val="242424"/>
              </a:buClr>
              <a:buFont typeface="TimesNewRomanPSMT"/>
              <a:defRPr sz="1101">
                <a:solidFill>
                  <a:srgbClr val="24242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800"/>
              <a:t>Columna de Santos</a:t>
            </a:r>
            <a:endParaRPr sz="1800">
              <a:solidFill>
                <a:srgbClr val="000000"/>
              </a:solidFill>
            </a:endParaRPr>
          </a:p>
          <a:p>
            <a:pPr marL="269240" indent="-186690" defTabSz="269747">
              <a:lnSpc>
                <a:spcPct val="100000"/>
              </a:lnSpc>
              <a:spcBef>
                <a:spcPts val="600"/>
              </a:spcBef>
              <a:buClr>
                <a:srgbClr val="242424"/>
              </a:buClr>
              <a:buFont typeface="TimesNewRomanPSMT"/>
              <a:defRPr sz="1101">
                <a:solidFill>
                  <a:srgbClr val="24242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s-ES" sz="1800"/>
              <a:t>'Casa</a:t>
            </a:r>
            <a:r>
              <a:rPr sz="1800"/>
              <a:t> </a:t>
            </a:r>
            <a:r>
              <a:rPr sz="1800" err="1"/>
              <a:t>Común</a:t>
            </a:r>
            <a:r>
              <a:rPr lang="es-ES" sz="1800"/>
              <a:t>´',</a:t>
            </a:r>
            <a:r>
              <a:rPr sz="1800"/>
              <a:t> </a:t>
            </a:r>
            <a:r>
              <a:rPr sz="1800" err="1"/>
              <a:t>sobre</a:t>
            </a:r>
            <a:r>
              <a:rPr sz="1800"/>
              <a:t> </a:t>
            </a:r>
            <a:r>
              <a:rPr lang="es-ES" sz="1800"/>
              <a:t>cómo evitar el consumismo y el derroche en Navidad</a:t>
            </a:r>
            <a:r>
              <a:rPr sz="1800"/>
              <a:t> ( </a:t>
            </a:r>
            <a:r>
              <a:rPr sz="1800" err="1"/>
              <a:t>por</a:t>
            </a:r>
            <a:r>
              <a:rPr sz="1800"/>
              <a:t> Comisión de </a:t>
            </a:r>
            <a:r>
              <a:rPr sz="1800" err="1"/>
              <a:t>Ecología</a:t>
            </a:r>
            <a:r>
              <a:rPr sz="1800"/>
              <a:t>) </a:t>
            </a:r>
            <a:endParaRPr sz="1800">
              <a:solidFill>
                <a:srgbClr val="000000"/>
              </a:solidFill>
            </a:endParaRPr>
          </a:p>
          <a:p>
            <a:pPr marL="269240" indent="-186690" defTabSz="269747">
              <a:lnSpc>
                <a:spcPct val="100000"/>
              </a:lnSpc>
              <a:spcBef>
                <a:spcPts val="600"/>
              </a:spcBef>
              <a:buClr>
                <a:srgbClr val="242424"/>
              </a:buClr>
              <a:buFont typeface="TimesNewRomanPSMT"/>
              <a:defRPr sz="1101">
                <a:solidFill>
                  <a:srgbClr val="24242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800" err="1"/>
              <a:t>Bienestar</a:t>
            </a:r>
            <a:r>
              <a:rPr sz="1800"/>
              <a:t>. </a:t>
            </a:r>
            <a:r>
              <a:rPr sz="1800" err="1"/>
              <a:t>Sobre</a:t>
            </a:r>
            <a:r>
              <a:rPr sz="1800"/>
              <a:t> </a:t>
            </a:r>
            <a:r>
              <a:rPr lang="es-ES" sz="1800"/>
              <a:t>la</a:t>
            </a:r>
            <a:r>
              <a:rPr sz="1800"/>
              <a:t> </a:t>
            </a:r>
            <a:r>
              <a:rPr lang="es-ES" sz="1800"/>
              <a:t>necesidad y bienestar </a:t>
            </a:r>
            <a:r>
              <a:rPr lang="es-ES" sz="1800" err="1"/>
              <a:t>emoiconal</a:t>
            </a:r>
            <a:r>
              <a:rPr lang="es-ES" sz="1800"/>
              <a:t> de sentirnos cercas los unos de los otros en </a:t>
            </a:r>
            <a:r>
              <a:rPr sz="1800"/>
              <a:t>Navidad (Equipo de </a:t>
            </a:r>
            <a:r>
              <a:rPr sz="1800" err="1"/>
              <a:t>psicólogas</a:t>
            </a:r>
            <a:r>
              <a:rPr sz="1800"/>
              <a:t>) </a:t>
            </a:r>
            <a:endParaRPr sz="1800">
              <a:solidFill>
                <a:srgbClr val="000000"/>
              </a:solidFill>
            </a:endParaRPr>
          </a:p>
          <a:p>
            <a:pPr marL="269240" indent="-186690" defTabSz="269747">
              <a:lnSpc>
                <a:spcPct val="100000"/>
              </a:lnSpc>
              <a:spcBef>
                <a:spcPts val="600"/>
              </a:spcBef>
              <a:buClr>
                <a:srgbClr val="242424"/>
              </a:buClr>
              <a:buFont typeface="TimesNewRomanPSMT"/>
              <a:defRPr sz="1101">
                <a:solidFill>
                  <a:srgbClr val="24242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800"/>
              <a:t>Muro. Fotos </a:t>
            </a:r>
            <a:r>
              <a:rPr sz="1800" err="1"/>
              <a:t>ganadoras</a:t>
            </a:r>
            <a:r>
              <a:rPr sz="1800"/>
              <a:t> del concurso y </a:t>
            </a:r>
            <a:r>
              <a:rPr sz="1800" err="1"/>
              <a:t>viñeta</a:t>
            </a:r>
            <a:r>
              <a:rPr sz="1800"/>
              <a:t> de Óscar </a:t>
            </a:r>
            <a:endParaRPr sz="1800">
              <a:solidFill>
                <a:srgbClr val="000000"/>
              </a:solidFill>
            </a:endParaRPr>
          </a:p>
          <a:p>
            <a:pPr marL="269240" indent="-186690" defTabSz="269747">
              <a:lnSpc>
                <a:spcPct val="100000"/>
              </a:lnSpc>
              <a:spcBef>
                <a:spcPts val="600"/>
              </a:spcBef>
              <a:buClr>
                <a:srgbClr val="242424"/>
              </a:buClr>
              <a:buFont typeface="TimesNewRomanPSMT"/>
              <a:defRPr sz="1101">
                <a:solidFill>
                  <a:srgbClr val="24242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800" err="1"/>
              <a:t>Receta</a:t>
            </a:r>
            <a:r>
              <a:rPr sz="1800"/>
              <a:t> de Navidad </a:t>
            </a:r>
            <a:r>
              <a:rPr sz="1800" err="1"/>
              <a:t>Carifood</a:t>
            </a:r>
            <a:r>
              <a:rPr sz="1800"/>
              <a:t> </a:t>
            </a:r>
            <a:endParaRPr sz="1800">
              <a:solidFill>
                <a:srgbClr val="000000"/>
              </a:solidFill>
            </a:endParaRPr>
          </a:p>
          <a:p>
            <a:pPr marL="269240" indent="-186690" defTabSz="269747">
              <a:lnSpc>
                <a:spcPct val="100000"/>
              </a:lnSpc>
              <a:spcBef>
                <a:spcPts val="600"/>
              </a:spcBef>
              <a:buClr>
                <a:srgbClr val="242424"/>
              </a:buClr>
              <a:buFont typeface="TimesNewRomanPSMT"/>
              <a:defRPr sz="1101">
                <a:solidFill>
                  <a:srgbClr val="24242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800" err="1"/>
              <a:t>Diseño</a:t>
            </a:r>
            <a:r>
              <a:rPr sz="1800"/>
              <a:t> </a:t>
            </a:r>
            <a:r>
              <a:rPr sz="1800" err="1"/>
              <a:t>recorte</a:t>
            </a:r>
            <a:r>
              <a:rPr sz="1800"/>
              <a:t> de </a:t>
            </a:r>
            <a:r>
              <a:rPr sz="1800" err="1"/>
              <a:t>calendario</a:t>
            </a:r>
            <a:r>
              <a:rPr sz="1800"/>
              <a:t> </a:t>
            </a:r>
            <a:r>
              <a:rPr lang="es-ES" sz="1800"/>
              <a:t>2025</a:t>
            </a:r>
            <a:endParaRPr sz="1800"/>
          </a:p>
        </p:txBody>
      </p:sp>
      <p:pic>
        <p:nvPicPr>
          <p:cNvPr id="5" name="Imagen 4" descr="Imagen que contiene persona, interior, sostener, hombre&#10;&#10;Descripción generada automáticamente">
            <a:extLst>
              <a:ext uri="{FF2B5EF4-FFF2-40B4-BE49-F238E27FC236}">
                <a16:creationId xmlns:a16="http://schemas.microsoft.com/office/drawing/2014/main" id="{1104EB8F-4152-27EE-2E16-8C991E011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2" y="1081974"/>
            <a:ext cx="3899075" cy="5467631"/>
          </a:xfrm>
          <a:prstGeom prst="rect">
            <a:avLst/>
          </a:prstGeom>
        </p:spPr>
      </p:pic>
      <p:sp>
        <p:nvSpPr>
          <p:cNvPr id="7" name="Para las Parroquias">
            <a:extLst>
              <a:ext uri="{FF2B5EF4-FFF2-40B4-BE49-F238E27FC236}">
                <a16:creationId xmlns:a16="http://schemas.microsoft.com/office/drawing/2014/main" id="{DE2D2F07-7551-E947-D697-D46C3BEFBAA1}"/>
              </a:ext>
            </a:extLst>
          </p:cNvPr>
          <p:cNvSpPr txBox="1"/>
          <p:nvPr/>
        </p:nvSpPr>
        <p:spPr>
          <a:xfrm>
            <a:off x="196080" y="411366"/>
            <a:ext cx="3911232" cy="41036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s-ES" sz="2000" dirty="0">
                <a:latin typeface="Montserrat-Bold"/>
              </a:rPr>
              <a:t>COMPROMISO SOLIDARIO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Marcador de contenido 2"/>
          <p:cNvSpPr txBox="1">
            <a:spLocks noGrp="1"/>
          </p:cNvSpPr>
          <p:nvPr>
            <p:ph type="body" sz="half" idx="1"/>
          </p:nvPr>
        </p:nvSpPr>
        <p:spPr>
          <a:xfrm>
            <a:off x="4496322" y="1745393"/>
            <a:ext cx="7687139" cy="32907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/>
              <a:t>La </a:t>
            </a:r>
            <a:r>
              <a:rPr lang="es-ES" sz="2400" b="1">
                <a:solidFill>
                  <a:srgbClr val="C00000"/>
                </a:solidFill>
              </a:rPr>
              <a:t>Navidad</a:t>
            </a:r>
            <a:r>
              <a:rPr lang="es-ES" sz="2400"/>
              <a:t> es un tiempo de encuentro,</a:t>
            </a:r>
          </a:p>
          <a:p>
            <a:pPr marL="0" indent="0" algn="ctr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/>
              <a:t>de esperanza y de vida.</a:t>
            </a:r>
          </a:p>
          <a:p>
            <a:pPr marL="0" indent="0" algn="ctr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/>
              <a:t> </a:t>
            </a:r>
          </a:p>
          <a:p>
            <a:pPr marL="0" indent="0" algn="ctr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/>
              <a:t>Es el momento en que celebramos</a:t>
            </a:r>
          </a:p>
          <a:p>
            <a:pPr marL="0" indent="0" algn="ctr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/>
              <a:t>el nacimiento de Jesús, la encarnación</a:t>
            </a:r>
          </a:p>
          <a:p>
            <a:pPr marL="0" indent="0" algn="ctr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/>
              <a:t>del amor de Dios entre nosotros,</a:t>
            </a:r>
          </a:p>
          <a:p>
            <a:pPr marL="0" indent="0" algn="ctr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/>
              <a:t>un acontecimiento que ilumina nuestras vidas</a:t>
            </a:r>
          </a:p>
          <a:p>
            <a:pPr marL="0" indent="0" algn="ctr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/>
              <a:t>y nos invita a vivir desde la cercanía</a:t>
            </a:r>
          </a:p>
          <a:p>
            <a:pPr marL="0" indent="0" algn="ctr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/>
              <a:t>y la fraternidad.</a:t>
            </a:r>
          </a:p>
        </p:txBody>
      </p:sp>
      <p:pic>
        <p:nvPicPr>
          <p:cNvPr id="114" name="Imagen 10" descr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Conector recto 8"/>
          <p:cNvSpPr/>
          <p:nvPr/>
        </p:nvSpPr>
        <p:spPr>
          <a:xfrm>
            <a:off x="982381" y="1076830"/>
            <a:ext cx="2348748" cy="1"/>
          </a:xfrm>
          <a:prstGeom prst="line">
            <a:avLst/>
          </a:prstGeom>
          <a:ln w="19050">
            <a:solidFill>
              <a:srgbClr val="8080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7" name="Título 1"/>
          <p:cNvSpPr txBox="1"/>
          <p:nvPr/>
        </p:nvSpPr>
        <p:spPr>
          <a:xfrm>
            <a:off x="908522" y="641792"/>
            <a:ext cx="401340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100">
                <a:solidFill>
                  <a:srgbClr val="FFFFFF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t>FUNDAMENTACIÓN</a:t>
            </a:r>
          </a:p>
        </p:txBody>
      </p:sp>
      <p:pic>
        <p:nvPicPr>
          <p:cNvPr id="4" name="Imagen 3" descr="Texto, Carta&#10;&#10;Descripción generada automáticamente">
            <a:extLst>
              <a:ext uri="{FF2B5EF4-FFF2-40B4-BE49-F238E27FC236}">
                <a16:creationId xmlns:a16="http://schemas.microsoft.com/office/drawing/2014/main" id="{48917E95-BF52-12DD-7193-7C16650530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" t="-713" r="14472" b="10231"/>
          <a:stretch/>
        </p:blipFill>
        <p:spPr>
          <a:xfrm>
            <a:off x="3708" y="589071"/>
            <a:ext cx="4477981" cy="62604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39CA7E0-C8EC-77C0-3E0E-CD3E4666E64D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adroTexto 6"/>
          <p:cNvSpPr txBox="1"/>
          <p:nvPr/>
        </p:nvSpPr>
        <p:spPr>
          <a:xfrm>
            <a:off x="4448218" y="1124456"/>
            <a:ext cx="7055234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spAutoFit/>
          </a:bodyPr>
          <a:lstStyle>
            <a:lvl1pPr defTabSz="457200">
              <a:defRPr sz="2000"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rPr lang="es-ES">
                <a:solidFill>
                  <a:srgbClr val="C00000"/>
                </a:solidFill>
              </a:rPr>
              <a:t>UN CUENTO DE NAVIDAD</a:t>
            </a:r>
          </a:p>
          <a:p>
            <a:endParaRPr lang="es-ES"/>
          </a:p>
          <a:p>
            <a:r>
              <a:rPr lang="es-ES" b="1"/>
              <a:t>Antes de dormir o al calor de la lumbre, los cuentos nos acompañan desde pequeños y son un momento que compartir en familia.</a:t>
            </a:r>
          </a:p>
        </p:txBody>
      </p:sp>
      <p:sp>
        <p:nvSpPr>
          <p:cNvPr id="209" name="Título 1"/>
          <p:cNvSpPr txBox="1"/>
          <p:nvPr/>
        </p:nvSpPr>
        <p:spPr>
          <a:xfrm>
            <a:off x="-11878" y="612757"/>
            <a:ext cx="430889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DINÁMICAS</a:t>
            </a:r>
          </a:p>
        </p:txBody>
      </p:sp>
      <p:pic>
        <p:nvPicPr>
          <p:cNvPr id="3" name="Imagen 2" descr="Imagen que contiene persona, interior, sostener, hombre&#10;&#10;Descripción generada automáticamente">
            <a:extLst>
              <a:ext uri="{FF2B5EF4-FFF2-40B4-BE49-F238E27FC236}">
                <a16:creationId xmlns:a16="http://schemas.microsoft.com/office/drawing/2014/main" id="{8C3EB171-7210-454A-B522-300E68823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2" y="1081974"/>
            <a:ext cx="3899075" cy="5467631"/>
          </a:xfrm>
          <a:prstGeom prst="rect">
            <a:avLst/>
          </a:prstGeom>
        </p:spPr>
      </p:pic>
      <p:sp>
        <p:nvSpPr>
          <p:cNvPr id="5" name="Para las Parroquias">
            <a:extLst>
              <a:ext uri="{FF2B5EF4-FFF2-40B4-BE49-F238E27FC236}">
                <a16:creationId xmlns:a16="http://schemas.microsoft.com/office/drawing/2014/main" id="{AD68D682-6186-F451-77A9-2AE59E7E5EA3}"/>
              </a:ext>
            </a:extLst>
          </p:cNvPr>
          <p:cNvSpPr txBox="1"/>
          <p:nvPr/>
        </p:nvSpPr>
        <p:spPr>
          <a:xfrm>
            <a:off x="196081" y="434884"/>
            <a:ext cx="3892417" cy="41036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s-ES" sz="2000">
                <a:latin typeface="Montserrat-Bold"/>
              </a:rPr>
              <a:t>Dinámicas </a:t>
            </a:r>
            <a:endParaRPr lang="es-ES"/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AA5E9A3D-B91A-2F7B-B24D-9A49C8AFC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n 7" descr="Texto, Calendario&#10;&#10;Descripción generada automáticamente">
            <a:extLst>
              <a:ext uri="{FF2B5EF4-FFF2-40B4-BE49-F238E27FC236}">
                <a16:creationId xmlns:a16="http://schemas.microsoft.com/office/drawing/2014/main" id="{DC20E301-D24A-671E-DC0F-A6BC0FA83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481" y="3059468"/>
            <a:ext cx="1866430" cy="19134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85E5D59-D37A-3AC8-3C77-1E82EE199E7C}"/>
              </a:ext>
            </a:extLst>
          </p:cNvPr>
          <p:cNvSpPr txBox="1"/>
          <p:nvPr/>
        </p:nvSpPr>
        <p:spPr>
          <a:xfrm>
            <a:off x="4608739" y="5404758"/>
            <a:ext cx="456655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defTabSz="91440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hlinkClick r:id="rId5"/>
              </a:rPr>
              <a:t>https://www.caritasmadrid.org/assets/2024-12/Cuento_Navidad_es_estar_cerca_caritasmadrid.pdf</a:t>
            </a:r>
            <a:endParaRPr lang="es-ES"/>
          </a:p>
          <a:p>
            <a:endParaRPr lang="en-US" sz="1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4D632D-E551-B79B-3E64-04CF10FF4080}"/>
              </a:ext>
            </a:extLst>
          </p:cNvPr>
          <p:cNvSpPr txBox="1"/>
          <p:nvPr/>
        </p:nvSpPr>
        <p:spPr>
          <a:xfrm>
            <a:off x="4608739" y="5139418"/>
            <a:ext cx="274320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100" dirty="0">
                <a:latin typeface="Helvetica"/>
              </a:rPr>
              <a:t>Lo puedes descargar con este enlace: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6BF4D2-221A-1D45-A41A-615462239E71}"/>
              </a:ext>
            </a:extLst>
          </p:cNvPr>
          <p:cNvSpPr txBox="1"/>
          <p:nvPr/>
        </p:nvSpPr>
        <p:spPr>
          <a:xfrm>
            <a:off x="8590156" y="5142571"/>
            <a:ext cx="274320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dirty="0"/>
              <a:t>. UN CUENTO DE NAVIDAD. Lo puedes descargar desde este enlace: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dirty="0">
                <a:hlinkClick r:id="rId6"/>
              </a:rPr>
              <a:t>https://www.caritasmadrid.org/assets/2024-12/Un_cuento_Navidad_Caritas.pdf</a:t>
            </a:r>
            <a:endParaRPr lang="es-ES" sz="1200" b="0" i="0" spc="0" baseline="0" dirty="0">
              <a:solidFill>
                <a:srgbClr val="000000"/>
              </a:solidFill>
              <a:latin typeface="+mj-lt"/>
              <a:ea typeface="+mj-ea"/>
              <a:cs typeface="+mj-cs"/>
              <a:hlinkClick r:id="rId6"/>
            </a:endParaRP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B72837CA-7714-7F71-5FD2-D53FAB54B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2683" y="2758674"/>
            <a:ext cx="1589603" cy="22469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ítulo 1"/>
          <p:cNvSpPr txBox="1"/>
          <p:nvPr/>
        </p:nvSpPr>
        <p:spPr>
          <a:xfrm>
            <a:off x="-11878" y="612757"/>
            <a:ext cx="430889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DINÁMICAS</a:t>
            </a:r>
          </a:p>
        </p:txBody>
      </p:sp>
      <p:sp>
        <p:nvSpPr>
          <p:cNvPr id="5" name="Para las Parroquias">
            <a:extLst>
              <a:ext uri="{FF2B5EF4-FFF2-40B4-BE49-F238E27FC236}">
                <a16:creationId xmlns:a16="http://schemas.microsoft.com/office/drawing/2014/main" id="{AD68D682-6186-F451-77A9-2AE59E7E5EA3}"/>
              </a:ext>
            </a:extLst>
          </p:cNvPr>
          <p:cNvSpPr txBox="1"/>
          <p:nvPr/>
        </p:nvSpPr>
        <p:spPr>
          <a:xfrm>
            <a:off x="196081" y="411366"/>
            <a:ext cx="3911232" cy="41036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s-ES" sz="2000">
                <a:latin typeface="Montserrat-Bold"/>
              </a:rPr>
              <a:t>Dinámicas</a:t>
            </a:r>
            <a:endParaRPr lang="es-ES"/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AA5E9A3D-B91A-2F7B-B24D-9A49C8AFC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uadroTexto 6">
            <a:extLst>
              <a:ext uri="{FF2B5EF4-FFF2-40B4-BE49-F238E27FC236}">
                <a16:creationId xmlns:a16="http://schemas.microsoft.com/office/drawing/2014/main" id="{EAD8B6F2-C085-550F-9020-9AF057BE9718}"/>
              </a:ext>
            </a:extLst>
          </p:cNvPr>
          <p:cNvSpPr txBox="1"/>
          <p:nvPr/>
        </p:nvSpPr>
        <p:spPr>
          <a:xfrm>
            <a:off x="6188588" y="1077419"/>
            <a:ext cx="5333679" cy="34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 defTabSz="457200">
              <a:defRPr sz="2000"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rPr lang="es-ES">
                <a:solidFill>
                  <a:srgbClr val="C00000"/>
                </a:solidFill>
              </a:rPr>
              <a:t>MI HOGAR.. ERES TÚ, </a:t>
            </a:r>
            <a:endParaRPr lang="es-ES"/>
          </a:p>
          <a:p>
            <a:r>
              <a:rPr lang="es-ES">
                <a:solidFill>
                  <a:srgbClr val="C00000"/>
                </a:solidFill>
              </a:rPr>
              <a:t>RENAZCO EN TUS BRAZOS</a:t>
            </a:r>
            <a:endParaRPr lang="es-ES"/>
          </a:p>
          <a:p>
            <a:endParaRPr lang="es-ES">
              <a:solidFill>
                <a:srgbClr val="C00000"/>
              </a:solidFill>
            </a:endParaRPr>
          </a:p>
          <a:p>
            <a:r>
              <a:rPr lang="es-ES"/>
              <a:t>Proponemos hacer una foto en familia, abrazándonos... donde se refleje el concepto de cercanía y de sentirnos amados en los brazos del otro.</a:t>
            </a:r>
          </a:p>
          <a:p>
            <a:endParaRPr lang="es-ES"/>
          </a:p>
          <a:p>
            <a:r>
              <a:rPr lang="es-ES"/>
              <a:t>Colgar en redes con el hashtag #NavidadEsEstarCerca #NavidadEstarCerca</a:t>
            </a:r>
          </a:p>
        </p:txBody>
      </p:sp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AD92F43B-DC5D-FDC3-7B55-651C22AB9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1830" y="4193175"/>
            <a:ext cx="2050261" cy="1471321"/>
          </a:xfrm>
          <a:prstGeom prst="rect">
            <a:avLst/>
          </a:prstGeom>
        </p:spPr>
      </p:pic>
      <p:pic>
        <p:nvPicPr>
          <p:cNvPr id="10" name="Imagen 9" descr="Un grupo de personas sentadas en un sillón&#10;&#10;Descripción generada automáticamente">
            <a:extLst>
              <a:ext uri="{FF2B5EF4-FFF2-40B4-BE49-F238E27FC236}">
                <a16:creationId xmlns:a16="http://schemas.microsoft.com/office/drawing/2014/main" id="{06EC53AC-DD51-5F9C-41C7-9F9C6AE0B5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18" t="7765" r="36897" b="582"/>
          <a:stretch/>
        </p:blipFill>
        <p:spPr>
          <a:xfrm>
            <a:off x="195420" y="892180"/>
            <a:ext cx="5752621" cy="506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2220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ítulo 1"/>
          <p:cNvSpPr txBox="1"/>
          <p:nvPr/>
        </p:nvSpPr>
        <p:spPr>
          <a:xfrm>
            <a:off x="-11878" y="612757"/>
            <a:ext cx="430889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DINÁMICAS</a:t>
            </a:r>
          </a:p>
        </p:txBody>
      </p:sp>
      <p:sp>
        <p:nvSpPr>
          <p:cNvPr id="5" name="Para las Parroquias">
            <a:extLst>
              <a:ext uri="{FF2B5EF4-FFF2-40B4-BE49-F238E27FC236}">
                <a16:creationId xmlns:a16="http://schemas.microsoft.com/office/drawing/2014/main" id="{AD68D682-6186-F451-77A9-2AE59E7E5EA3}"/>
              </a:ext>
            </a:extLst>
          </p:cNvPr>
          <p:cNvSpPr txBox="1"/>
          <p:nvPr/>
        </p:nvSpPr>
        <p:spPr>
          <a:xfrm>
            <a:off x="196081" y="411366"/>
            <a:ext cx="3911232" cy="41036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s-ES" sz="2000">
                <a:latin typeface="Montserrat-Bold"/>
              </a:rPr>
              <a:t>Dinámicas</a:t>
            </a:r>
            <a:endParaRPr lang="es-ES"/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AA5E9A3D-B91A-2F7B-B24D-9A49C8AFC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uadroTexto 6">
            <a:extLst>
              <a:ext uri="{FF2B5EF4-FFF2-40B4-BE49-F238E27FC236}">
                <a16:creationId xmlns:a16="http://schemas.microsoft.com/office/drawing/2014/main" id="{EAD8B6F2-C085-550F-9020-9AF057BE9718}"/>
              </a:ext>
            </a:extLst>
          </p:cNvPr>
          <p:cNvSpPr txBox="1"/>
          <p:nvPr/>
        </p:nvSpPr>
        <p:spPr>
          <a:xfrm>
            <a:off x="6094513" y="1049197"/>
            <a:ext cx="5587680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 defTabSz="457200">
              <a:defRPr sz="2000"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rPr lang="es-ES" sz="2400">
                <a:solidFill>
                  <a:srgbClr val="C00000"/>
                </a:solidFill>
              </a:rPr>
              <a:t>HISTORIAS </a:t>
            </a:r>
            <a:endParaRPr lang="es-ES"/>
          </a:p>
          <a:p>
            <a:r>
              <a:rPr lang="es-ES" sz="2400">
                <a:solidFill>
                  <a:srgbClr val="C00000"/>
                </a:solidFill>
              </a:rPr>
              <a:t>QUE LLEGAN AL CORAZÓN</a:t>
            </a:r>
            <a:endParaRPr lang="es-ES"/>
          </a:p>
          <a:p>
            <a:endParaRPr lang="es-ES">
              <a:solidFill>
                <a:srgbClr val="C00000"/>
              </a:solidFill>
            </a:endParaRPr>
          </a:p>
          <a:p>
            <a:r>
              <a:rPr lang="es-ES" sz="1800"/>
              <a:t>VER Y RELATAR historias de cercanía</a:t>
            </a:r>
            <a:endParaRPr lang="es-ES"/>
          </a:p>
          <a:p>
            <a:r>
              <a:rPr lang="es-ES" sz="1800"/>
              <a:t>en las personas y familias a las que acompañamos en Cáritas Madrid y COMPARTIRLAS</a:t>
            </a:r>
            <a:endParaRPr lang="es-ES"/>
          </a:p>
        </p:txBody>
      </p:sp>
      <p:pic>
        <p:nvPicPr>
          <p:cNvPr id="8" name="Imagen 7" descr="Un grupo de personas sentadas alrededor de una mesa de oficina&#10;&#10;Descripción generada automáticamente">
            <a:extLst>
              <a:ext uri="{FF2B5EF4-FFF2-40B4-BE49-F238E27FC236}">
                <a16:creationId xmlns:a16="http://schemas.microsoft.com/office/drawing/2014/main" id="{C1AB6F94-2234-DCA6-B20F-9D3B1BE98F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51" r="14923" b="-229"/>
          <a:stretch/>
        </p:blipFill>
        <p:spPr>
          <a:xfrm>
            <a:off x="192087" y="1045457"/>
            <a:ext cx="5344754" cy="556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6209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ítulo 1"/>
          <p:cNvSpPr txBox="1"/>
          <p:nvPr/>
        </p:nvSpPr>
        <p:spPr>
          <a:xfrm>
            <a:off x="-11878" y="612757"/>
            <a:ext cx="430889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DINÁMICAS</a:t>
            </a:r>
          </a:p>
        </p:txBody>
      </p:sp>
      <p:sp>
        <p:nvSpPr>
          <p:cNvPr id="5" name="Para las Parroquias">
            <a:extLst>
              <a:ext uri="{FF2B5EF4-FFF2-40B4-BE49-F238E27FC236}">
                <a16:creationId xmlns:a16="http://schemas.microsoft.com/office/drawing/2014/main" id="{AD68D682-6186-F451-77A9-2AE59E7E5EA3}"/>
              </a:ext>
            </a:extLst>
          </p:cNvPr>
          <p:cNvSpPr txBox="1"/>
          <p:nvPr/>
        </p:nvSpPr>
        <p:spPr>
          <a:xfrm>
            <a:off x="196081" y="411366"/>
            <a:ext cx="3911232" cy="41036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s-ES" sz="2000">
                <a:latin typeface="Montserrat-Bold"/>
              </a:rPr>
              <a:t>Dinámicas</a:t>
            </a:r>
            <a:endParaRPr lang="es-ES"/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AA5E9A3D-B91A-2F7B-B24D-9A49C8AFC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uadroTexto 6">
            <a:extLst>
              <a:ext uri="{FF2B5EF4-FFF2-40B4-BE49-F238E27FC236}">
                <a16:creationId xmlns:a16="http://schemas.microsoft.com/office/drawing/2014/main" id="{EAD8B6F2-C085-550F-9020-9AF057BE9718}"/>
              </a:ext>
            </a:extLst>
          </p:cNvPr>
          <p:cNvSpPr txBox="1"/>
          <p:nvPr/>
        </p:nvSpPr>
        <p:spPr>
          <a:xfrm>
            <a:off x="4551698" y="1086827"/>
            <a:ext cx="6415531" cy="363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 defTabSz="457200">
              <a:defRPr sz="2000"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rPr lang="es-ES" sz="2400">
                <a:solidFill>
                  <a:srgbClr val="C0313B"/>
                </a:solidFill>
              </a:rPr>
              <a:t>UN COJÍN UN ABRAZO</a:t>
            </a:r>
            <a:endParaRPr lang="es-ES"/>
          </a:p>
          <a:p>
            <a:endParaRPr lang="es-ES">
              <a:solidFill>
                <a:srgbClr val="C00000"/>
              </a:solidFill>
            </a:endParaRPr>
          </a:p>
          <a:p>
            <a:r>
              <a:rPr lang="es-ES" sz="2400"/>
              <a:t>Hacer en grupo una charla sobre qué hacemos en Navidad, qué nos gusta, qué nos remueve, y que vayan dándose turno de palabras pasando</a:t>
            </a:r>
          </a:p>
          <a:p>
            <a:r>
              <a:rPr lang="es-ES" sz="2400"/>
              <a:t>un cojín de una persona a otra. </a:t>
            </a:r>
            <a:endParaRPr lang="es-ES"/>
          </a:p>
          <a:p>
            <a:endParaRPr lang="es-ES" sz="2400"/>
          </a:p>
          <a:p>
            <a:r>
              <a:rPr lang="es-ES" sz="2400"/>
              <a:t>Abrazar el cojín da idea de confidencia.</a:t>
            </a:r>
            <a:endParaRPr lang="es-ES"/>
          </a:p>
          <a:p>
            <a:endParaRPr lang="es-ES" sz="1800"/>
          </a:p>
        </p:txBody>
      </p:sp>
      <p:pic>
        <p:nvPicPr>
          <p:cNvPr id="3" name="Imagen 2" descr="Imagen que contiene persona, sostener, bebé, pequeño&#10;&#10;Descripción generada automáticamente">
            <a:extLst>
              <a:ext uri="{FF2B5EF4-FFF2-40B4-BE49-F238E27FC236}">
                <a16:creationId xmlns:a16="http://schemas.microsoft.com/office/drawing/2014/main" id="{61485A1F-C101-492F-DDD4-7452788287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60" r="6126" b="914"/>
          <a:stretch/>
        </p:blipFill>
        <p:spPr>
          <a:xfrm>
            <a:off x="198320" y="1088732"/>
            <a:ext cx="3915627" cy="50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6390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ítulo 1"/>
          <p:cNvSpPr txBox="1"/>
          <p:nvPr/>
        </p:nvSpPr>
        <p:spPr>
          <a:xfrm>
            <a:off x="-11878" y="612757"/>
            <a:ext cx="430889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DINÁMICAS</a:t>
            </a:r>
          </a:p>
        </p:txBody>
      </p:sp>
      <p:sp>
        <p:nvSpPr>
          <p:cNvPr id="5" name="Para las Parroquias">
            <a:extLst>
              <a:ext uri="{FF2B5EF4-FFF2-40B4-BE49-F238E27FC236}">
                <a16:creationId xmlns:a16="http://schemas.microsoft.com/office/drawing/2014/main" id="{AD68D682-6186-F451-77A9-2AE59E7E5EA3}"/>
              </a:ext>
            </a:extLst>
          </p:cNvPr>
          <p:cNvSpPr txBox="1"/>
          <p:nvPr/>
        </p:nvSpPr>
        <p:spPr>
          <a:xfrm>
            <a:off x="196081" y="411366"/>
            <a:ext cx="3911232" cy="41036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s-ES" sz="2000">
                <a:latin typeface="Montserrat-Bold"/>
              </a:rPr>
              <a:t>Dinámicas</a:t>
            </a:r>
            <a:endParaRPr lang="es-ES"/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AA5E9A3D-B91A-2F7B-B24D-9A49C8AFC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uadroTexto 6">
            <a:extLst>
              <a:ext uri="{FF2B5EF4-FFF2-40B4-BE49-F238E27FC236}">
                <a16:creationId xmlns:a16="http://schemas.microsoft.com/office/drawing/2014/main" id="{EAD8B6F2-C085-550F-9020-9AF057BE9718}"/>
              </a:ext>
            </a:extLst>
          </p:cNvPr>
          <p:cNvSpPr txBox="1"/>
          <p:nvPr/>
        </p:nvSpPr>
        <p:spPr>
          <a:xfrm>
            <a:off x="4551698" y="1500753"/>
            <a:ext cx="6415531" cy="289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 defTabSz="457200">
              <a:defRPr sz="2000"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rPr lang="es-ES" sz="2400">
                <a:solidFill>
                  <a:srgbClr val="C0313B"/>
                </a:solidFill>
              </a:rPr>
              <a:t>UN COJÍN UN MENSAJE</a:t>
            </a:r>
            <a:endParaRPr lang="es-ES"/>
          </a:p>
          <a:p>
            <a:endParaRPr lang="es-ES">
              <a:solidFill>
                <a:srgbClr val="C00000"/>
              </a:solidFill>
            </a:endParaRPr>
          </a:p>
          <a:p>
            <a:r>
              <a:rPr lang="es-ES" sz="2400"/>
              <a:t>Recortar notas en forma de cojines - símbolo del sofá y el calor del hogar- escribir mensajes de amor y cercanía para regalar, intercambiar, colgar en el árbol... </a:t>
            </a:r>
            <a:endParaRPr lang="es-ES"/>
          </a:p>
          <a:p>
            <a:endParaRPr lang="es-ES" sz="1800"/>
          </a:p>
        </p:txBody>
      </p:sp>
      <p:pic>
        <p:nvPicPr>
          <p:cNvPr id="2" name="Imagen 1" descr="Conjunto de dos almohadas blancas, cuadradas y rectangulares, suaves y limpias">
            <a:extLst>
              <a:ext uri="{FF2B5EF4-FFF2-40B4-BE49-F238E27FC236}">
                <a16:creationId xmlns:a16="http://schemas.microsoft.com/office/drawing/2014/main" id="{1812EB1C-420C-CD9E-16CE-D2EF737756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1" t="25190" r="56276" b="23690"/>
          <a:stretch/>
        </p:blipFill>
        <p:spPr>
          <a:xfrm>
            <a:off x="528697" y="1278817"/>
            <a:ext cx="3228735" cy="292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2270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ítulo 1"/>
          <p:cNvSpPr txBox="1"/>
          <p:nvPr/>
        </p:nvSpPr>
        <p:spPr>
          <a:xfrm>
            <a:off x="-11878" y="612757"/>
            <a:ext cx="430889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DINÁMICAS</a:t>
            </a:r>
          </a:p>
        </p:txBody>
      </p:sp>
      <p:sp>
        <p:nvSpPr>
          <p:cNvPr id="5" name="Para las Parroquias">
            <a:extLst>
              <a:ext uri="{FF2B5EF4-FFF2-40B4-BE49-F238E27FC236}">
                <a16:creationId xmlns:a16="http://schemas.microsoft.com/office/drawing/2014/main" id="{AD68D682-6186-F451-77A9-2AE59E7E5EA3}"/>
              </a:ext>
            </a:extLst>
          </p:cNvPr>
          <p:cNvSpPr txBox="1"/>
          <p:nvPr/>
        </p:nvSpPr>
        <p:spPr>
          <a:xfrm>
            <a:off x="196081" y="411366"/>
            <a:ext cx="3911232" cy="41036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lang="es-ES" sz="2000">
                <a:latin typeface="Montserrat-Bold"/>
              </a:rPr>
              <a:t>Dinámicas</a:t>
            </a:r>
            <a:endParaRPr lang="es-ES"/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AA5E9A3D-B91A-2F7B-B24D-9A49C8AFC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uadroTexto 6">
            <a:extLst>
              <a:ext uri="{FF2B5EF4-FFF2-40B4-BE49-F238E27FC236}">
                <a16:creationId xmlns:a16="http://schemas.microsoft.com/office/drawing/2014/main" id="{EAD8B6F2-C085-550F-9020-9AF057BE9718}"/>
              </a:ext>
            </a:extLst>
          </p:cNvPr>
          <p:cNvSpPr txBox="1"/>
          <p:nvPr/>
        </p:nvSpPr>
        <p:spPr>
          <a:xfrm>
            <a:off x="205475" y="1068012"/>
            <a:ext cx="3903754" cy="3908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 defTabSz="457200">
              <a:defRPr sz="2000"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rPr lang="es-ES" sz="2400">
                <a:solidFill>
                  <a:srgbClr val="C0313B"/>
                </a:solidFill>
              </a:rPr>
              <a:t>BELÉN RECORTABLE</a:t>
            </a:r>
          </a:p>
          <a:p>
            <a:endParaRPr lang="es-ES">
              <a:solidFill>
                <a:srgbClr val="C00000"/>
              </a:solidFill>
            </a:endParaRPr>
          </a:p>
          <a:p>
            <a:r>
              <a:rPr lang="es-ES" sz="1800"/>
              <a:t>Así ve Fano el Portal de Belén y así nos lo dibuja para que podamos montarlo en casa mientras realizamos una bonita actividad con nuestros peques. Se puede ampliar.</a:t>
            </a:r>
          </a:p>
          <a:p>
            <a:endParaRPr lang="es-ES" sz="1800"/>
          </a:p>
          <a:p>
            <a:r>
              <a:rPr lang="es-ES" sz="1800"/>
              <a:t>La versión </a:t>
            </a:r>
            <a:r>
              <a:rPr lang="es-ES" sz="1800" err="1"/>
              <a:t>coloreable</a:t>
            </a:r>
            <a:r>
              <a:rPr lang="es-ES" sz="1800"/>
              <a:t> le encantará a los pequeños.</a:t>
            </a:r>
            <a:endParaRPr lang="es-ES"/>
          </a:p>
          <a:p>
            <a:endParaRPr lang="es-ES" sz="2400"/>
          </a:p>
          <a:p>
            <a:endParaRPr lang="es-ES" sz="180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1239E1-2E61-83C9-C69D-5549C2275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139" y="889294"/>
            <a:ext cx="7177111" cy="508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3855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ítulo 1"/>
          <p:cNvSpPr txBox="1"/>
          <p:nvPr/>
        </p:nvSpPr>
        <p:spPr>
          <a:xfrm>
            <a:off x="-11878" y="612757"/>
            <a:ext cx="430889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DINÁMICAS</a:t>
            </a:r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AA5E9A3D-B91A-2F7B-B24D-9A49C8AFC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77" y="6013894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CE60678-BC54-8A88-422F-51A98E802347}"/>
              </a:ext>
            </a:extLst>
          </p:cNvPr>
          <p:cNvSpPr txBox="1"/>
          <p:nvPr/>
        </p:nvSpPr>
        <p:spPr>
          <a:xfrm>
            <a:off x="372507" y="337"/>
            <a:ext cx="6930884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ctr">
            <a:norm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EA402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s-ES">
                <a:solidFill>
                  <a:srgbClr val="C0313B"/>
                </a:solidFill>
                <a:latin typeface="Montserrat-Bold"/>
              </a:rPr>
              <a:t>ORACIÓN I</a:t>
            </a:r>
          </a:p>
          <a:p>
            <a:pPr>
              <a:lnSpc>
                <a:spcPct val="90000"/>
              </a:lnSpc>
              <a:defRPr sz="2800">
                <a:solidFill>
                  <a:srgbClr val="EA402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 lang="es-ES">
              <a:solidFill>
                <a:srgbClr val="C0313B"/>
              </a:solidFill>
              <a:latin typeface="Montserrat-Bold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E293502B-43E4-D8CB-529E-04D856341E00}"/>
              </a:ext>
            </a:extLst>
          </p:cNvPr>
          <p:cNvSpPr txBox="1">
            <a:spLocks/>
          </p:cNvSpPr>
          <p:nvPr/>
        </p:nvSpPr>
        <p:spPr>
          <a:xfrm>
            <a:off x="4073745" y="891022"/>
            <a:ext cx="6936791" cy="350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 dirty="0"/>
              <a:t>Se necesita solamente una VELA BLANCA, la Biblia, un lugar tranquilo y hacer silencio.</a:t>
            </a: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1800">
              <a:ea typeface="+mj-lt"/>
              <a:cs typeface="Arial"/>
            </a:endParaRP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 dirty="0">
                <a:ea typeface="+mj-lt"/>
                <a:cs typeface="Arial"/>
              </a:rPr>
              <a:t>Encendemos la VELA BLANCA, cerramos los ojos y nos dejaros </a:t>
            </a:r>
            <a:r>
              <a:rPr lang="es-ES" sz="1800" dirty="0">
                <a:ea typeface="+mj-lt"/>
                <a:cs typeface="Calibri"/>
              </a:rPr>
              <a:t>abrazar</a:t>
            </a:r>
            <a:r>
              <a:rPr lang="es-ES" sz="1800" dirty="0">
                <a:ea typeface="+mj-lt"/>
                <a:cs typeface="+mj-lt"/>
              </a:rPr>
              <a:t> por Dios, nos abrirnos a su amor y su perdón; reconocemos que somos pequeños y limitados y que necesitamos ser cuidados y aceptados por los demás; sabemos que solos no lo podemos todo, que la autosuficiencia nos aleja de los otros y de Dios, enfangándonos en los espejismos de nuestro ego. </a:t>
            </a:r>
            <a:endParaRPr lang="es-ES" sz="1800" dirty="0">
              <a:ea typeface="+mj-lt"/>
              <a:cs typeface="Arial"/>
            </a:endParaRP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1800">
              <a:ea typeface="+mj-lt"/>
              <a:cs typeface="+mj-lt"/>
            </a:endParaRP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 dirty="0">
                <a:ea typeface="+mj-lt"/>
                <a:cs typeface="+mj-lt"/>
              </a:rPr>
              <a:t>Dejarnos abrazar por Dios conlleva acogernos como somos, entrar en su dinámica de mirarnos y mirar a los demás con misericordia y compasión. Dejarnos abrazar para decirle sí, sí a la esperanza.</a:t>
            </a:r>
            <a:endParaRPr lang="es-ES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3305EE2-4E56-0D10-DF88-8A8CD2E04B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299" t="-227" r="29423"/>
          <a:stretch/>
        </p:blipFill>
        <p:spPr>
          <a:xfrm>
            <a:off x="376472" y="893576"/>
            <a:ext cx="3244280" cy="571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1814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ítulo 1"/>
          <p:cNvSpPr txBox="1"/>
          <p:nvPr/>
        </p:nvSpPr>
        <p:spPr>
          <a:xfrm>
            <a:off x="-11878" y="612757"/>
            <a:ext cx="430889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DINÁMICAS</a:t>
            </a:r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AA5E9A3D-B91A-2F7B-B24D-9A49C8AFC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77" y="6013894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CE60678-BC54-8A88-422F-51A98E802347}"/>
              </a:ext>
            </a:extLst>
          </p:cNvPr>
          <p:cNvSpPr txBox="1"/>
          <p:nvPr/>
        </p:nvSpPr>
        <p:spPr>
          <a:xfrm>
            <a:off x="372507" y="169670"/>
            <a:ext cx="6930884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ctr">
            <a:norm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EA402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s-ES" dirty="0">
                <a:solidFill>
                  <a:srgbClr val="C0313B"/>
                </a:solidFill>
                <a:latin typeface="Montserrat-Bold"/>
              </a:rPr>
              <a:t>ORACIÓN II</a:t>
            </a:r>
          </a:p>
          <a:p>
            <a:pPr>
              <a:lnSpc>
                <a:spcPct val="90000"/>
              </a:lnSpc>
              <a:defRPr sz="2800">
                <a:solidFill>
                  <a:srgbClr val="EA402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s-ES" dirty="0">
                <a:solidFill>
                  <a:srgbClr val="C0313B"/>
                </a:solidFill>
                <a:latin typeface="Montserrat-Bold"/>
              </a:rPr>
              <a:t>Lectura del Evangelio 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E293502B-43E4-D8CB-529E-04D856341E00}"/>
              </a:ext>
            </a:extLst>
          </p:cNvPr>
          <p:cNvSpPr txBox="1">
            <a:spLocks/>
          </p:cNvSpPr>
          <p:nvPr/>
        </p:nvSpPr>
        <p:spPr>
          <a:xfrm>
            <a:off x="4633486" y="1276726"/>
            <a:ext cx="7186085" cy="399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defTabSz="713231"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 b="1" dirty="0">
                <a:solidFill>
                  <a:srgbClr val="C00000"/>
                </a:solidFill>
                <a:latin typeface="Open Sans"/>
                <a:ea typeface="Open Sans"/>
                <a:cs typeface="Open Sans"/>
              </a:rPr>
              <a:t>¿Quién soy yo para que me visite la madre de mi Señor?</a:t>
            </a:r>
            <a:r>
              <a:rPr lang="es-ES" sz="2400" dirty="0">
                <a:solidFill>
                  <a:srgbClr val="C00000"/>
                </a:solidFill>
                <a:latin typeface="Open Sans"/>
                <a:ea typeface="Open Sans"/>
                <a:cs typeface="Open Sans"/>
              </a:rPr>
              <a:t> (</a:t>
            </a:r>
            <a:r>
              <a:rPr lang="es-ES" sz="2400" err="1">
                <a:solidFill>
                  <a:srgbClr val="C00000"/>
                </a:solidFill>
                <a:latin typeface="Open Sans"/>
                <a:ea typeface="Open Sans"/>
                <a:cs typeface="Open Sans"/>
              </a:rPr>
              <a:t>Lc</a:t>
            </a:r>
            <a:r>
              <a:rPr lang="es-ES" sz="2400" dirty="0">
                <a:solidFill>
                  <a:srgbClr val="C00000"/>
                </a:solidFill>
                <a:latin typeface="Open Sans"/>
                <a:ea typeface="Open Sans"/>
                <a:cs typeface="Open Sans"/>
              </a:rPr>
              <a:t> 1, 39-45)</a:t>
            </a:r>
            <a:endParaRPr lang="es-ES" sz="2400" dirty="0">
              <a:solidFill>
                <a:srgbClr val="C00000"/>
              </a:solidFill>
            </a:endParaRPr>
          </a:p>
          <a:p>
            <a:pPr defTabSz="713231"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000" dirty="0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En aquellos mismos días, María se levantó y se puso en camino de prisa hacia la montaña, a una ciudad de Judá; entró en casa de Zacarías y saludó a Isabel. Aconteció que, en cuanto Isabel oyó el saludo de María, saltó la criatura en su vientre. Se llenó Isabel de Espíritu Santo y, levantando la voz, exclamó: «¡Bendita tú entre las mujeres, y bendito el fruto de tu vientre! ¿Quién soy yo para que me visite la madre de mi Señor? Pues, en cuanto tu saludo llegó a mis oídos, la criatura saltó de alegría en mi vientre. Bienaventurada la que ha creído, porque lo que le ha dicho el Señor se cumplirá».</a:t>
            </a:r>
            <a:endParaRPr lang="es-ES" sz="2000" dirty="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1800" dirty="0"/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4613D31A-C914-493B-9004-A0600E084E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7" r="671" b="1438"/>
          <a:stretch/>
        </p:blipFill>
        <p:spPr>
          <a:xfrm>
            <a:off x="368770" y="1476875"/>
            <a:ext cx="3696597" cy="311621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8D25FEF-5701-E15D-7851-F3358F518E57}"/>
              </a:ext>
            </a:extLst>
          </p:cNvPr>
          <p:cNvSpPr txBox="1"/>
          <p:nvPr/>
        </p:nvSpPr>
        <p:spPr>
          <a:xfrm>
            <a:off x="1318919" y="5476993"/>
            <a:ext cx="6901274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Se </a:t>
            </a:r>
            <a:r>
              <a:rPr lang="en-US" err="1"/>
              <a:t>puede</a:t>
            </a:r>
            <a:r>
              <a:rPr lang="en-US"/>
              <a:t> </a:t>
            </a:r>
            <a:r>
              <a:rPr lang="en-US" err="1"/>
              <a:t>escuchar</a:t>
            </a:r>
            <a:r>
              <a:rPr lang="en-US"/>
              <a:t> </a:t>
            </a:r>
            <a:r>
              <a:rPr lang="en-US" err="1"/>
              <a:t>aquí</a:t>
            </a:r>
            <a:r>
              <a:rPr lang="en-US"/>
              <a:t>: </a:t>
            </a:r>
            <a:r>
              <a:rPr lang="en-US">
                <a:hlinkClick r:id="rId4"/>
              </a:rPr>
              <a:t>https://www.conferenciaepiscopal.es/evangelio/21-de-diciembre/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7825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ítulo 1"/>
          <p:cNvSpPr txBox="1"/>
          <p:nvPr/>
        </p:nvSpPr>
        <p:spPr>
          <a:xfrm>
            <a:off x="-11878" y="612757"/>
            <a:ext cx="430889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DINÁMICAS</a:t>
            </a:r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AA5E9A3D-B91A-2F7B-B24D-9A49C8AFC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70" y="622410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CE60678-BC54-8A88-422F-51A98E802347}"/>
              </a:ext>
            </a:extLst>
          </p:cNvPr>
          <p:cNvSpPr txBox="1"/>
          <p:nvPr/>
        </p:nvSpPr>
        <p:spPr>
          <a:xfrm>
            <a:off x="372507" y="337"/>
            <a:ext cx="6930884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ctr">
            <a:norm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EA402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s-ES" dirty="0">
                <a:solidFill>
                  <a:srgbClr val="C0313B"/>
                </a:solidFill>
                <a:latin typeface="Montserrat-Bold"/>
              </a:rPr>
              <a:t>ORACIÓN III</a:t>
            </a:r>
          </a:p>
          <a:p>
            <a:pPr>
              <a:lnSpc>
                <a:spcPct val="90000"/>
              </a:lnSpc>
              <a:defRPr sz="2800">
                <a:solidFill>
                  <a:srgbClr val="EA402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 lang="es-ES">
              <a:solidFill>
                <a:srgbClr val="C0313B"/>
              </a:solidFill>
              <a:latin typeface="Montserrat-Bold"/>
            </a:endParaRPr>
          </a:p>
        </p:txBody>
      </p:sp>
      <p:pic>
        <p:nvPicPr>
          <p:cNvPr id="2" name="Imagen 1" descr="Texto, Carta&#10;&#10;Descripción generada automáticamente">
            <a:extLst>
              <a:ext uri="{FF2B5EF4-FFF2-40B4-BE49-F238E27FC236}">
                <a16:creationId xmlns:a16="http://schemas.microsoft.com/office/drawing/2014/main" id="{3AE0AF77-F76F-0017-1FD6-F53FC6DF3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06" y="870480"/>
            <a:ext cx="4363502" cy="5121392"/>
          </a:xfrm>
          <a:prstGeom prst="rect">
            <a:avLst/>
          </a:prstGeom>
        </p:spPr>
      </p:pic>
      <p:pic>
        <p:nvPicPr>
          <p:cNvPr id="3" name="Imagen 2" descr="Candelitas, Oración, Velas De Té">
            <a:extLst>
              <a:ext uri="{FF2B5EF4-FFF2-40B4-BE49-F238E27FC236}">
                <a16:creationId xmlns:a16="http://schemas.microsoft.com/office/drawing/2014/main" id="{250E60DF-7250-A8D5-0035-27F2ED74BF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765" r="9382" b="588"/>
          <a:stretch/>
        </p:blipFill>
        <p:spPr>
          <a:xfrm>
            <a:off x="6097881" y="869732"/>
            <a:ext cx="5688755" cy="51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2111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ítulo 1"/>
          <p:cNvSpPr txBox="1"/>
          <p:nvPr/>
        </p:nvSpPr>
        <p:spPr>
          <a:xfrm>
            <a:off x="-11878" y="612757"/>
            <a:ext cx="430889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DINÁMICAS</a:t>
            </a:r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AA5E9A3D-B91A-2F7B-B24D-9A49C8AFC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CE60678-BC54-8A88-422F-51A98E802347}"/>
              </a:ext>
            </a:extLst>
          </p:cNvPr>
          <p:cNvSpPr txBox="1"/>
          <p:nvPr/>
        </p:nvSpPr>
        <p:spPr>
          <a:xfrm>
            <a:off x="372507" y="337"/>
            <a:ext cx="6930884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>
            <a:norm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EA402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s-ES" dirty="0">
                <a:solidFill>
                  <a:srgbClr val="C0313B"/>
                </a:solidFill>
                <a:latin typeface="Montserrat-Bold"/>
              </a:rPr>
              <a:t>ORACIÓN IV</a:t>
            </a:r>
          </a:p>
          <a:p>
            <a:pPr>
              <a:lnSpc>
                <a:spcPct val="90000"/>
              </a:lnSpc>
              <a:defRPr sz="2800">
                <a:solidFill>
                  <a:srgbClr val="EA402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s-ES" dirty="0">
                <a:solidFill>
                  <a:srgbClr val="C0313B"/>
                </a:solidFill>
                <a:latin typeface="Montserrat-Bold"/>
              </a:rPr>
              <a:t>VILLANCICO "Navidad de Acogida"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10D31646-BDAA-0FE4-33F4-1E02D28BAAB2}"/>
              </a:ext>
            </a:extLst>
          </p:cNvPr>
          <p:cNvSpPr txBox="1">
            <a:spLocks/>
          </p:cNvSpPr>
          <p:nvPr/>
        </p:nvSpPr>
        <p:spPr>
          <a:xfrm>
            <a:off x="8032479" y="4628358"/>
            <a:ext cx="3436749" cy="1214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>
                <a:ea typeface="+mj-lt"/>
                <a:cs typeface="+mj-lt"/>
                <a:hlinkClick r:id="rId3"/>
              </a:rPr>
              <a:t>https://www.caritasmadrid.org/assets/2023-12/Navidaddeacogida_villancico_caritasmadrid.mp3</a:t>
            </a:r>
            <a:endParaRPr lang="es-ES" sz="1600">
              <a:ea typeface="+mj-lt"/>
              <a:cs typeface="+mj-lt"/>
            </a:endParaRP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1800">
              <a:ea typeface="+mj-lt"/>
              <a:cs typeface="+mj-lt"/>
            </a:endParaRPr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A1F383FA-4760-B600-C0D7-FAC729155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23" y="1201620"/>
            <a:ext cx="7401558" cy="5177837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E293502B-43E4-D8CB-529E-04D856341E00}"/>
              </a:ext>
            </a:extLst>
          </p:cNvPr>
          <p:cNvSpPr txBox="1">
            <a:spLocks/>
          </p:cNvSpPr>
          <p:nvPr/>
        </p:nvSpPr>
        <p:spPr>
          <a:xfrm>
            <a:off x="8033778" y="4089539"/>
            <a:ext cx="3408526" cy="311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/>
              <a:t>Pincha aquí para escucharlo</a:t>
            </a:r>
            <a:endParaRPr lang="es-ES" sz="1600"/>
          </a:p>
        </p:txBody>
      </p:sp>
    </p:spTree>
    <p:extLst>
      <p:ext uri="{BB962C8B-B14F-4D97-AF65-F5344CB8AC3E}">
        <p14:creationId xmlns:p14="http://schemas.microsoft.com/office/powerpoint/2010/main" val="21089664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n 10" descr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ítulo 1"/>
          <p:cNvSpPr txBox="1"/>
          <p:nvPr/>
        </p:nvSpPr>
        <p:spPr>
          <a:xfrm>
            <a:off x="3944268" y="1307772"/>
            <a:ext cx="6908997" cy="545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rPr lang="es-ES"/>
              <a:t>Situación actual: Un mundo herido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EFBB70B-1BE3-55E5-7383-D54FC5A9BFAB}"/>
              </a:ext>
            </a:extLst>
          </p:cNvPr>
          <p:cNvSpPr txBox="1"/>
          <p:nvPr/>
        </p:nvSpPr>
        <p:spPr>
          <a:xfrm>
            <a:off x="3944966" y="2497744"/>
            <a:ext cx="2279656" cy="2369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latin typeface="Helvetica"/>
              </a:rPr>
              <a:t>Conflictos Globales</a:t>
            </a:r>
          </a:p>
          <a:p>
            <a:endParaRPr lang="es-ES">
              <a:latin typeface="Helvetica"/>
            </a:endParaRPr>
          </a:p>
          <a:p>
            <a:r>
              <a:rPr lang="es-ES" sz="1600">
                <a:latin typeface="Helvetica"/>
              </a:rPr>
              <a:t>Guerras interminables y luchas políticas, por la polarización y falta de diálogo sincero y profundo desgarran que el tejido social de nuestro planeta.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C97005-F75A-7C91-D9AD-175870B3AE21}"/>
              </a:ext>
            </a:extLst>
          </p:cNvPr>
          <p:cNvSpPr txBox="1"/>
          <p:nvPr/>
        </p:nvSpPr>
        <p:spPr>
          <a:xfrm>
            <a:off x="6427888" y="2497744"/>
            <a:ext cx="2861858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latin typeface="Helvetica"/>
              </a:rPr>
              <a:t>Luchas olvidadas</a:t>
            </a:r>
          </a:p>
          <a:p>
            <a:endParaRPr lang="es-ES">
              <a:latin typeface="Helvetica"/>
            </a:endParaRPr>
          </a:p>
          <a:p>
            <a:r>
              <a:rPr lang="es-ES" sz="1600">
                <a:latin typeface="Helvetica"/>
              </a:rPr>
              <a:t>En cada rincón del mundo, existen conflictos silenciosos que reclaman nuestra atención.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4F8B1DF-F010-1D6B-7F60-682DB2962621}"/>
              </a:ext>
            </a:extLst>
          </p:cNvPr>
          <p:cNvSpPr txBox="1"/>
          <p:nvPr/>
        </p:nvSpPr>
        <p:spPr>
          <a:xfrm>
            <a:off x="9287527" y="2514130"/>
            <a:ext cx="2509536" cy="1661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latin typeface="Helvetica"/>
              </a:rPr>
              <a:t>Explotación </a:t>
            </a:r>
            <a:endParaRPr lang="es-ES"/>
          </a:p>
          <a:p>
            <a:r>
              <a:rPr lang="es-ES" b="1">
                <a:latin typeface="Helvetica"/>
              </a:rPr>
              <a:t>"Casa Común"</a:t>
            </a:r>
            <a:endParaRPr lang="es-ES"/>
          </a:p>
          <a:p>
            <a:endParaRPr lang="es-ES">
              <a:latin typeface="Helvetica"/>
            </a:endParaRPr>
          </a:p>
          <a:p>
            <a:r>
              <a:rPr lang="es-ES" sz="1600">
                <a:latin typeface="Helvetica"/>
              </a:rPr>
              <a:t>Nuestra "Casa Común" sufre la explotación de sus recursos naturales.</a:t>
            </a:r>
          </a:p>
        </p:txBody>
      </p:sp>
      <p:pic>
        <p:nvPicPr>
          <p:cNvPr id="7" name="Gráfico 6" descr="Globo terráqueo: Europa y África con relleno sólido">
            <a:extLst>
              <a:ext uri="{FF2B5EF4-FFF2-40B4-BE49-F238E27FC236}">
                <a16:creationId xmlns:a16="http://schemas.microsoft.com/office/drawing/2014/main" id="{14AC9592-B0F7-E228-5CD3-780EB7933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6125" y="2021440"/>
            <a:ext cx="503434" cy="511997"/>
          </a:xfrm>
          <a:prstGeom prst="rect">
            <a:avLst/>
          </a:prstGeom>
        </p:spPr>
      </p:pic>
      <p:pic>
        <p:nvPicPr>
          <p:cNvPr id="8" name="Gráfico 7" descr="Guante de boxeo con relleno sólido">
            <a:extLst>
              <a:ext uri="{FF2B5EF4-FFF2-40B4-BE49-F238E27FC236}">
                <a16:creationId xmlns:a16="http://schemas.microsoft.com/office/drawing/2014/main" id="{AB0D0ABD-7522-C98A-E9E7-D124D363D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43564" y="2021440"/>
            <a:ext cx="486311" cy="477750"/>
          </a:xfrm>
          <a:prstGeom prst="rect">
            <a:avLst/>
          </a:prstGeom>
        </p:spPr>
      </p:pic>
      <p:pic>
        <p:nvPicPr>
          <p:cNvPr id="9" name="Gráfico 8" descr="Artes marciales contorno">
            <a:extLst>
              <a:ext uri="{FF2B5EF4-FFF2-40B4-BE49-F238E27FC236}">
                <a16:creationId xmlns:a16="http://schemas.microsoft.com/office/drawing/2014/main" id="{75644141-DFEE-9D10-F0B9-6F1E29E421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26485" y="2021440"/>
            <a:ext cx="486311" cy="4777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99B0437-71C0-0AEA-4FF6-7641F2E402D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661" t="38" r="44463"/>
          <a:stretch/>
        </p:blipFill>
        <p:spPr>
          <a:xfrm>
            <a:off x="134" y="-3163"/>
            <a:ext cx="3616080" cy="686801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F352301-7AC2-74AC-43CF-05FA35685761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n 10" descr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Gráfico 12" descr="Gráfico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137" y="2742532"/>
            <a:ext cx="510101" cy="51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Gráfico 13" descr="Gráfico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137" y="1844035"/>
            <a:ext cx="510101" cy="51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Gráfico 14" descr="Gráfico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137" y="3893858"/>
            <a:ext cx="510101" cy="51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Gráfico 15" descr="Gráfico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137" y="4905485"/>
            <a:ext cx="510101" cy="51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Gráfico 16" descr="Gráfico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1961">
            <a:off x="477634" y="77663"/>
            <a:ext cx="1184229" cy="1184229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FESTIVAL DE VILLANCICOS de Cáritas Madrid…"/>
          <p:cNvSpPr txBox="1"/>
          <p:nvPr/>
        </p:nvSpPr>
        <p:spPr>
          <a:xfrm>
            <a:off x="4969314" y="1751238"/>
            <a:ext cx="6359180" cy="4596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 algn="just" defTabSz="457200"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FESTIVAL DE VILLANCICOS de </a:t>
            </a:r>
            <a:r>
              <a:rPr dirty="0" err="1"/>
              <a:t>Cáritas</a:t>
            </a:r>
            <a:r>
              <a:rPr dirty="0"/>
              <a:t> Madrid</a:t>
            </a:r>
          </a:p>
          <a:p>
            <a:pPr algn="just" defTabSz="457200">
              <a:defRPr sz="13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Participa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lang="es-ES" dirty="0"/>
              <a:t>13</a:t>
            </a:r>
            <a:r>
              <a:rPr dirty="0"/>
              <a:t> de </a:t>
            </a:r>
            <a:r>
              <a:rPr dirty="0" err="1"/>
              <a:t>diciembre</a:t>
            </a:r>
            <a:r>
              <a:rPr dirty="0"/>
              <a:t> a las 17:30horas, para </a:t>
            </a:r>
            <a:r>
              <a:rPr dirty="0" err="1"/>
              <a:t>interpretar</a:t>
            </a:r>
            <a:r>
              <a:rPr dirty="0"/>
              <a:t> villancicos y </a:t>
            </a:r>
            <a:r>
              <a:rPr dirty="0" err="1"/>
              <a:t>mostrar</a:t>
            </a:r>
            <a:r>
              <a:rPr dirty="0"/>
              <a:t> </a:t>
            </a:r>
            <a:r>
              <a:rPr dirty="0" err="1"/>
              <a:t>nuestros</a:t>
            </a:r>
            <a:r>
              <a:rPr dirty="0"/>
              <a:t> </a:t>
            </a:r>
            <a:r>
              <a:rPr dirty="0" err="1"/>
              <a:t>proyectos</a:t>
            </a:r>
            <a:r>
              <a:rPr dirty="0"/>
              <a:t> y </a:t>
            </a:r>
            <a:r>
              <a:rPr dirty="0" err="1"/>
              <a:t>servicios</a:t>
            </a:r>
            <a:r>
              <a:rPr dirty="0"/>
              <a:t>. </a:t>
            </a:r>
            <a:r>
              <a:rPr dirty="0" err="1"/>
              <a:t>Además</a:t>
            </a:r>
            <a:r>
              <a:rPr dirty="0"/>
              <a:t>, </a:t>
            </a:r>
            <a:r>
              <a:rPr dirty="0" err="1"/>
              <a:t>compartiremos</a:t>
            </a:r>
            <a:r>
              <a:rPr dirty="0"/>
              <a:t> </a:t>
            </a:r>
            <a:r>
              <a:rPr dirty="0" err="1"/>
              <a:t>talleres</a:t>
            </a:r>
            <a:r>
              <a:rPr dirty="0"/>
              <a:t> y</a:t>
            </a:r>
          </a:p>
          <a:p>
            <a:pPr algn="just" defTabSz="457200">
              <a:defRPr sz="1300" b="1">
                <a:latin typeface="Arial"/>
                <a:ea typeface="Arial"/>
                <a:cs typeface="Arial"/>
                <a:sym typeface="Arial"/>
              </a:defRPr>
            </a:pPr>
            <a:r>
              <a:rPr err="1"/>
              <a:t>una</a:t>
            </a:r>
            <a:r>
              <a:rPr dirty="0"/>
              <a:t> </a:t>
            </a:r>
            <a:r>
              <a:rPr err="1"/>
              <a:t>chocolatada</a:t>
            </a:r>
            <a:r>
              <a:rPr dirty="0"/>
              <a:t>.</a:t>
            </a:r>
            <a:r>
              <a:rPr lang="es-ES" dirty="0"/>
              <a:t> </a:t>
            </a:r>
            <a:r>
              <a:rPr lang="en-US" sz="1100" dirty="0">
                <a:latin typeface="Aptos"/>
                <a:hlinkClick r:id="rId5"/>
              </a:rPr>
              <a:t>https://youtu.be/BRFNePU8XV0</a:t>
            </a:r>
            <a:endParaRPr sz="1100"/>
          </a:p>
          <a:p>
            <a:pPr algn="just" defTabSz="457200">
              <a:defRPr sz="1300" b="1">
                <a:latin typeface="Arial"/>
                <a:ea typeface="Arial"/>
                <a:cs typeface="Arial"/>
                <a:sym typeface="Arial"/>
              </a:defRPr>
            </a:pPr>
            <a:endParaRPr lang="es-ES" sz="1300">
              <a:solidFill>
                <a:srgbClr val="C0313B"/>
              </a:solidFill>
              <a:latin typeface="Arial"/>
            </a:endParaRPr>
          </a:p>
          <a:p>
            <a:pPr algn="just" defTabSz="457200"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COMPARTE EN LAS REDES</a:t>
            </a:r>
          </a:p>
          <a:p>
            <a:pPr algn="just" defTabSz="457200">
              <a:lnSpc>
                <a:spcPct val="110000"/>
              </a:lnSpc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Realizar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fotografía</a:t>
            </a:r>
            <a:r>
              <a:rPr dirty="0"/>
              <a:t> </a:t>
            </a:r>
            <a:r>
              <a:rPr lang="es-ES" dirty="0"/>
              <a:t>abrazándose o en familia y colgar en redes</a:t>
            </a:r>
            <a:r>
              <a:rPr dirty="0"/>
              <a:t> </a:t>
            </a:r>
            <a:r>
              <a:rPr dirty="0" err="1"/>
              <a:t>sociales</a:t>
            </a:r>
            <a:r>
              <a:rPr dirty="0"/>
              <a:t> con </a:t>
            </a:r>
            <a:r>
              <a:rPr dirty="0" err="1"/>
              <a:t>el</a:t>
            </a:r>
            <a:r>
              <a:rPr dirty="0"/>
              <a:t> </a:t>
            </a:r>
            <a:r>
              <a:rPr b="1" dirty="0">
                <a:solidFill>
                  <a:srgbClr val="C0313B"/>
                </a:solidFill>
              </a:rPr>
              <a:t>#</a:t>
            </a:r>
            <a:r>
              <a:rPr lang="es-ES" b="1" dirty="0" err="1">
                <a:solidFill>
                  <a:srgbClr val="C0313B"/>
                </a:solidFill>
              </a:rPr>
              <a:t>NavidadEsEstarCerca</a:t>
            </a:r>
            <a:endParaRPr b="1" dirty="0" err="1">
              <a:solidFill>
                <a:srgbClr val="C0313B"/>
              </a:solidFill>
            </a:endParaRPr>
          </a:p>
          <a:p>
            <a:pPr algn="just" defTabSz="457200">
              <a:lnSpc>
                <a:spcPct val="110000"/>
              </a:lnSpc>
              <a:defRPr sz="1300" b="1">
                <a:latin typeface="Arial"/>
                <a:ea typeface="Arial"/>
                <a:cs typeface="Arial"/>
                <a:sym typeface="Arial"/>
              </a:defRPr>
            </a:pPr>
            <a:endParaRPr b="1">
              <a:solidFill>
                <a:srgbClr val="C0313B"/>
              </a:solidFill>
            </a:endParaRPr>
          </a:p>
          <a:p>
            <a:pPr algn="just" defTabSz="457200">
              <a:lnSpc>
                <a:spcPct val="110000"/>
              </a:lnSpc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300"/>
          </a:p>
          <a:p>
            <a:pPr algn="just" defTabSz="457200"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DINÁMICAS</a:t>
            </a:r>
          </a:p>
          <a:p>
            <a:pPr algn="just" defTabSz="457200">
              <a:lnSpc>
                <a:spcPct val="110000"/>
              </a:lnSpc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Para </a:t>
            </a:r>
            <a:r>
              <a:rPr lang="en-US" dirty="0" err="1"/>
              <a:t>trabajar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grupos</a:t>
            </a:r>
            <a:r>
              <a:rPr lang="en-US" dirty="0"/>
              <a:t> (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siguientes</a:t>
            </a:r>
            <a:r>
              <a:rPr lang="en-US" dirty="0"/>
              <a:t> </a:t>
            </a:r>
            <a:r>
              <a:rPr lang="en-US" dirty="0" err="1"/>
              <a:t>diapositivas</a:t>
            </a:r>
            <a:r>
              <a:rPr lang="en-US" dirty="0"/>
              <a:t>)</a:t>
            </a:r>
          </a:p>
          <a:p>
            <a:pPr algn="just" defTabSz="457200">
              <a:lnSpc>
                <a:spcPct val="110000"/>
              </a:lnSpc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300"/>
          </a:p>
          <a:p>
            <a:pPr algn="just" defTabSz="457200"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dirty="0"/>
              <a:t>UN CUENTO DE NAVIDAD</a:t>
            </a:r>
          </a:p>
          <a:p>
            <a:pPr algn="just" defTabSz="457200">
              <a:lnSpc>
                <a:spcPct val="110000"/>
              </a:lnSpc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300" dirty="0"/>
              <a:t>Leer y </a:t>
            </a:r>
            <a:r>
              <a:rPr lang="en-US" sz="1300" dirty="0" err="1"/>
              <a:t>compartir</a:t>
            </a:r>
            <a:r>
              <a:rPr lang="en-US" sz="1300" dirty="0"/>
              <a:t> </a:t>
            </a:r>
            <a:r>
              <a:rPr lang="en-US" sz="1300" dirty="0" err="1"/>
              <a:t>el</a:t>
            </a:r>
            <a:r>
              <a:rPr lang="en-US" sz="1300" dirty="0"/>
              <a:t> </a:t>
            </a:r>
            <a:r>
              <a:rPr lang="en-US" sz="1300" dirty="0" err="1"/>
              <a:t>cuento</a:t>
            </a:r>
            <a:r>
              <a:rPr lang="en-US" sz="1300" dirty="0"/>
              <a:t> que </a:t>
            </a:r>
            <a:r>
              <a:rPr lang="en-US" sz="1300" dirty="0" err="1"/>
              <a:t>proponemos</a:t>
            </a:r>
            <a:r>
              <a:rPr lang="en-US" sz="1300" dirty="0"/>
              <a:t> de Navidad</a:t>
            </a:r>
            <a:endParaRPr lang="en-US" dirty="0"/>
          </a:p>
          <a:p>
            <a:pPr algn="just" defTabSz="457200"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s-ES">
              <a:solidFill>
                <a:srgbClr val="C0313B"/>
              </a:solidFill>
            </a:endParaRPr>
          </a:p>
          <a:p>
            <a:pPr algn="just" defTabSz="457200"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dirty="0">
                <a:solidFill>
                  <a:srgbClr val="C0313B"/>
                </a:solidFill>
              </a:rPr>
              <a:t>ESCRIBE</a:t>
            </a:r>
            <a:endParaRPr lang="es-ES" dirty="0"/>
          </a:p>
          <a:p>
            <a:pPr algn="just" defTabSz="457200">
              <a:lnSpc>
                <a:spcPct val="110000"/>
              </a:lnSpc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300" dirty="0">
                <a:solidFill>
                  <a:schemeClr val="tx1"/>
                </a:solidFill>
              </a:rPr>
              <a:t>Cuenta a través de un relato breve, carta o poema una historia que tenga relación con la Navidad. Lo publicaremos en la web: </a:t>
            </a:r>
            <a:r>
              <a:rPr lang="es-ES" sz="13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www.caritasmadrid.org</a:t>
            </a:r>
          </a:p>
          <a:p>
            <a:pPr algn="just" defTabSz="457200"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endParaRPr u="sng">
              <a:solidFill>
                <a:srgbClr val="0563C1"/>
              </a:solidFill>
              <a:uFill>
                <a:solidFill>
                  <a:srgbClr val="0563C1"/>
                </a:solidFill>
              </a:u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 defTabSz="457200"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b="1">
              <a:solidFill>
                <a:srgbClr val="C0313B"/>
              </a:solidFill>
            </a:endParaRPr>
          </a:p>
        </p:txBody>
      </p:sp>
      <p:sp>
        <p:nvSpPr>
          <p:cNvPr id="222" name="CuadroTexto 6"/>
          <p:cNvSpPr txBox="1"/>
          <p:nvPr/>
        </p:nvSpPr>
        <p:spPr>
          <a:xfrm>
            <a:off x="4467033" y="525997"/>
            <a:ext cx="7055234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 defTabSz="457200">
              <a:defRPr sz="1900">
                <a:solidFill>
                  <a:srgbClr val="C0313B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t>Esta Navidad, </a:t>
            </a:r>
            <a:r>
              <a:rPr lang="es-ES"/>
              <a:t>queremos tenerte cerca</a:t>
            </a:r>
          </a:p>
          <a:p>
            <a:pPr defTabSz="457200">
              <a:defRPr sz="1900"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err="1"/>
              <a:t>Participa</a:t>
            </a:r>
            <a:r>
              <a:t> </a:t>
            </a:r>
            <a:r>
              <a:rPr err="1"/>
              <a:t>en</a:t>
            </a:r>
            <a:r>
              <a:t> </a:t>
            </a:r>
            <a:r>
              <a:rPr err="1"/>
              <a:t>estas</a:t>
            </a:r>
            <a:r>
              <a:t> </a:t>
            </a:r>
            <a:r>
              <a:rPr err="1"/>
              <a:t>propuestas</a:t>
            </a:r>
            <a:r>
              <a:rPr lang="es-ES"/>
              <a:t>:</a:t>
            </a:r>
            <a:endParaRPr/>
          </a:p>
        </p:txBody>
      </p:sp>
      <p:sp>
        <p:nvSpPr>
          <p:cNvPr id="223" name="Título 1"/>
          <p:cNvSpPr txBox="1"/>
          <p:nvPr/>
        </p:nvSpPr>
        <p:spPr>
          <a:xfrm>
            <a:off x="915023" y="202551"/>
            <a:ext cx="2713066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MATERIALES</a:t>
            </a:r>
          </a:p>
        </p:txBody>
      </p:sp>
      <p:sp>
        <p:nvSpPr>
          <p:cNvPr id="225" name="Título 1"/>
          <p:cNvSpPr txBox="1"/>
          <p:nvPr/>
        </p:nvSpPr>
        <p:spPr>
          <a:xfrm>
            <a:off x="7966" y="612757"/>
            <a:ext cx="4269208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PROPUESTAS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77074F8-52CD-D8BA-F335-92DC7BAB69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5" y="912641"/>
            <a:ext cx="3899075" cy="546763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E95B457-2618-5DAB-4BE6-0252C43E1C4C}"/>
              </a:ext>
            </a:extLst>
          </p:cNvPr>
          <p:cNvSpPr txBox="1"/>
          <p:nvPr/>
        </p:nvSpPr>
        <p:spPr>
          <a:xfrm>
            <a:off x="325469" y="-140774"/>
            <a:ext cx="6930884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20" rIns="45719" bIns="45720" anchor="ctr">
            <a:norm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EA402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s-ES" dirty="0">
                <a:solidFill>
                  <a:srgbClr val="C0313B"/>
                </a:solidFill>
                <a:latin typeface="Montserrat-Bold"/>
              </a:rPr>
              <a:t>PROPUESTAS</a:t>
            </a:r>
            <a:endParaRPr lang="es-ES" dirty="0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n 10" descr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Gráfico 13" descr="Gráfico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04" y="1016183"/>
            <a:ext cx="510101" cy="51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Gráfico 16" descr="Gráfico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1961">
            <a:off x="477634" y="77663"/>
            <a:ext cx="1184229" cy="1184229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ítulo 1"/>
          <p:cNvSpPr txBox="1"/>
          <p:nvPr/>
        </p:nvSpPr>
        <p:spPr>
          <a:xfrm>
            <a:off x="915023" y="202551"/>
            <a:ext cx="2713066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MATERIALES</a:t>
            </a:r>
          </a:p>
        </p:txBody>
      </p:sp>
      <p:sp>
        <p:nvSpPr>
          <p:cNvPr id="225" name="Título 1"/>
          <p:cNvSpPr txBox="1"/>
          <p:nvPr/>
        </p:nvSpPr>
        <p:spPr>
          <a:xfrm>
            <a:off x="7966" y="612757"/>
            <a:ext cx="4269208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PROPUESTAS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E95B457-2618-5DAB-4BE6-0252C43E1C4C}"/>
              </a:ext>
            </a:extLst>
          </p:cNvPr>
          <p:cNvSpPr txBox="1"/>
          <p:nvPr/>
        </p:nvSpPr>
        <p:spPr>
          <a:xfrm>
            <a:off x="325469" y="-140774"/>
            <a:ext cx="6930884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>
            <a:norm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EA402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s-ES" dirty="0">
                <a:solidFill>
                  <a:srgbClr val="C0313B"/>
                </a:solidFill>
                <a:latin typeface="Montserrat-Bold"/>
              </a:rPr>
              <a:t>ORACIONES PARA EL ADVIENTO</a:t>
            </a:r>
          </a:p>
        </p:txBody>
      </p:sp>
      <p:pic>
        <p:nvPicPr>
          <p:cNvPr id="2" name="Imagen 1" descr="Interfaz de usuario gráfica, Tabla&#10;&#10;Descripción generada automáticamente">
            <a:extLst>
              <a:ext uri="{FF2B5EF4-FFF2-40B4-BE49-F238E27FC236}">
                <a16:creationId xmlns:a16="http://schemas.microsoft.com/office/drawing/2014/main" id="{69F5B9DE-4BB8-43F4-7959-96332BBEC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458" y="673591"/>
            <a:ext cx="4263852" cy="5535318"/>
          </a:xfrm>
          <a:prstGeom prst="rect">
            <a:avLst/>
          </a:prstGeom>
        </p:spPr>
      </p:pic>
      <p:pic>
        <p:nvPicPr>
          <p:cNvPr id="4" name="Imagen 3" descr="Imagen que contiene firmar, pasto, tabla, parado&#10;&#10;Descripción generada automáticamente">
            <a:extLst>
              <a:ext uri="{FF2B5EF4-FFF2-40B4-BE49-F238E27FC236}">
                <a16:creationId xmlns:a16="http://schemas.microsoft.com/office/drawing/2014/main" id="{69A87517-D8B9-4ECD-1C01-D4CBDB396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44" y="861601"/>
            <a:ext cx="4873036" cy="28663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075E113-2FCD-F53D-9AAF-F22984CCB9A2}"/>
              </a:ext>
            </a:extLst>
          </p:cNvPr>
          <p:cNvSpPr txBox="1"/>
          <p:nvPr/>
        </p:nvSpPr>
        <p:spPr>
          <a:xfrm>
            <a:off x="396993" y="4235215"/>
            <a:ext cx="4295422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defTabSz="91440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hlinkClick r:id="rId7"/>
              </a:rPr>
              <a:t>https://www.caritasmadrid.org/adviento-2024-peregrinos-de-la-esperanza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8428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7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Rectangle 81"/>
          <p:cNvSpPr/>
          <p:nvPr/>
        </p:nvSpPr>
        <p:spPr>
          <a:xfrm>
            <a:off x="0" y="1016867"/>
            <a:ext cx="128016" cy="65390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Título 5"/>
          <p:cNvSpPr txBox="1">
            <a:spLocks noGrp="1"/>
          </p:cNvSpPr>
          <p:nvPr>
            <p:ph type="title"/>
          </p:nvPr>
        </p:nvSpPr>
        <p:spPr>
          <a:xfrm>
            <a:off x="9742414" y="291569"/>
            <a:ext cx="1997364" cy="573764"/>
          </a:xfrm>
          <a:prstGeom prst="rect">
            <a:avLst/>
          </a:prstGeom>
        </p:spPr>
        <p:txBody>
          <a:bodyPr/>
          <a:lstStyle/>
          <a:p>
            <a:pPr algn="r">
              <a:defRPr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t>PRESENTACIÓN</a:t>
            </a:r>
            <a:br/>
            <a:r>
              <a:t>Campaña de Navidad 2023</a:t>
            </a:r>
          </a:p>
        </p:txBody>
      </p:sp>
      <p:sp>
        <p:nvSpPr>
          <p:cNvPr id="247" name="Conector recto 8"/>
          <p:cNvSpPr/>
          <p:nvPr/>
        </p:nvSpPr>
        <p:spPr>
          <a:xfrm>
            <a:off x="723763" y="856096"/>
            <a:ext cx="2348747" cy="1"/>
          </a:xfrm>
          <a:prstGeom prst="line">
            <a:avLst/>
          </a:prstGeom>
          <a:ln w="19050">
            <a:solidFill>
              <a:srgbClr val="8080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0" name="Título 1"/>
          <p:cNvSpPr txBox="1"/>
          <p:nvPr/>
        </p:nvSpPr>
        <p:spPr>
          <a:xfrm>
            <a:off x="-18628" y="638157"/>
            <a:ext cx="432239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SENSIBILIZACIÓN</a:t>
            </a:r>
          </a:p>
        </p:txBody>
      </p:sp>
      <p:graphicFrame>
        <p:nvGraphicFramePr>
          <p:cNvPr id="251" name="Tabla 1"/>
          <p:cNvGraphicFramePr/>
          <p:nvPr>
            <p:extLst>
              <p:ext uri="{D42A27DB-BD31-4B8C-83A1-F6EECF244321}">
                <p14:modId xmlns:p14="http://schemas.microsoft.com/office/powerpoint/2010/main" val="3891753338"/>
              </p:ext>
            </p:extLst>
          </p:nvPr>
        </p:nvGraphicFramePr>
        <p:xfrm>
          <a:off x="5022849" y="2603550"/>
          <a:ext cx="6732735" cy="344468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26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7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3275">
                <a:tc>
                  <a:txBody>
                    <a:bodyPr/>
                    <a:lstStyle/>
                    <a:p>
                      <a:pPr algn="ctr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300" b="1" baseline="5769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WEB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</a:pPr>
                      <a:r>
                        <a:rPr err="1"/>
                        <a:t>Actualizar</a:t>
                      </a:r>
                      <a:r>
                        <a:t> imagen de la </a:t>
                      </a:r>
                      <a:r>
                        <a:rPr err="1"/>
                        <a:t>Campaña</a:t>
                      </a:r>
                      <a:r>
                        <a:t>.</a:t>
                      </a:r>
                      <a:r>
                        <a:rPr b="1"/>
                        <a:t> </a:t>
                      </a:r>
                      <a:r>
                        <a:rPr lang="es-ES" b="1"/>
                        <a:t>5 </a:t>
                      </a:r>
                      <a:r>
                        <a:rPr b="1"/>
                        <a:t>de </a:t>
                      </a:r>
                      <a:r>
                        <a:rPr b="1" err="1"/>
                        <a:t>diciembre</a:t>
                      </a:r>
                      <a:r>
                        <a:rPr b="1"/>
                        <a:t>.</a:t>
                      </a:r>
                    </a:p>
                    <a:p>
                      <a:pPr algn="l" defTabSz="457200">
                        <a:spcBef>
                          <a:spcPts val="5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Subir </a:t>
                      </a:r>
                      <a:r>
                        <a:rPr err="1"/>
                        <a:t>materiales</a:t>
                      </a:r>
                      <a:r>
                        <a:t> de </a:t>
                      </a:r>
                      <a:r>
                        <a:rPr err="1"/>
                        <a:t>Campaña</a:t>
                      </a:r>
                      <a:r>
                        <a:t>.</a:t>
                      </a:r>
                      <a:r>
                        <a:rPr b="1"/>
                        <a:t> 4 de </a:t>
                      </a:r>
                      <a:r>
                        <a:rPr b="1" err="1"/>
                        <a:t>diciembre</a:t>
                      </a:r>
                      <a:r>
                        <a:rPr b="1"/>
                        <a:t>.</a:t>
                      </a:r>
                    </a:p>
                    <a:p>
                      <a:pPr algn="l" defTabSz="457200">
                        <a:spcBef>
                          <a:spcPts val="5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err="1"/>
                        <a:t>Publicar</a:t>
                      </a:r>
                      <a:r>
                        <a:t> </a:t>
                      </a:r>
                      <a:r>
                        <a:rPr err="1"/>
                        <a:t>noticias</a:t>
                      </a:r>
                      <a:r>
                        <a:t> </a:t>
                      </a:r>
                      <a:r>
                        <a:rPr err="1"/>
                        <a:t>semanales</a:t>
                      </a:r>
                      <a:r>
                        <a:t> </a:t>
                      </a:r>
                      <a:r>
                        <a:rPr err="1"/>
                        <a:t>sobre</a:t>
                      </a:r>
                      <a:r>
                        <a:t> la </a:t>
                      </a:r>
                      <a:r>
                        <a:rPr err="1"/>
                        <a:t>Campaña</a:t>
                      </a:r>
                      <a:r>
                        <a:t>.</a:t>
                      </a:r>
                    </a:p>
                  </a:txBody>
                  <a:tcPr marL="12700" marR="12700" marT="12700" marB="127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300" b="1" baseline="5769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YouTube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5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err="1"/>
                        <a:t>Actualizar</a:t>
                      </a:r>
                      <a:r>
                        <a:t> imagen.  4</a:t>
                      </a:r>
                      <a:r>
                        <a:rPr b="1"/>
                        <a:t> de </a:t>
                      </a:r>
                      <a:r>
                        <a:rPr b="1" err="1"/>
                        <a:t>diciembre</a:t>
                      </a:r>
                      <a:r>
                        <a:rPr b="1"/>
                        <a:t>.</a:t>
                      </a:r>
                    </a:p>
                    <a:p>
                      <a:pPr algn="l" defTabSz="457200"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err="1"/>
                        <a:t>Compartir</a:t>
                      </a:r>
                      <a:r>
                        <a:t> </a:t>
                      </a:r>
                      <a:r>
                        <a:rPr err="1"/>
                        <a:t>Vídeo</a:t>
                      </a:r>
                      <a:r>
                        <a:t> de la </a:t>
                      </a:r>
                      <a:r>
                        <a:rPr err="1"/>
                        <a:t>Campaña</a:t>
                      </a:r>
                      <a:r>
                        <a:t>, para </a:t>
                      </a:r>
                      <a:r>
                        <a:rPr err="1"/>
                        <a:t>compartir</a:t>
                      </a:r>
                      <a:r>
                        <a:t> </a:t>
                      </a:r>
                      <a:r>
                        <a:rPr err="1"/>
                        <a:t>en</a:t>
                      </a:r>
                      <a:r>
                        <a:t> redes.</a:t>
                      </a:r>
                    </a:p>
                    <a:p>
                      <a:pPr algn="l" defTabSz="457200"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b="1"/>
                        <a:t>4 de </a:t>
                      </a:r>
                      <a:r>
                        <a:rPr b="1" err="1"/>
                        <a:t>diciembre</a:t>
                      </a:r>
                      <a:r>
                        <a:rPr b="1"/>
                        <a:t>.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algn="ctr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300" b="1" baseline="5769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Facebook y Twitter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2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err="1"/>
                        <a:t>Actualizar</a:t>
                      </a:r>
                      <a:r>
                        <a:t> imagen de la </a:t>
                      </a:r>
                      <a:r>
                        <a:rPr err="1"/>
                        <a:t>Campaña</a:t>
                      </a:r>
                      <a:r>
                        <a:t>. </a:t>
                      </a:r>
                      <a:r>
                        <a:rPr b="1"/>
                        <a:t>4 de </a:t>
                      </a:r>
                      <a:r>
                        <a:rPr b="1" err="1"/>
                        <a:t>diciembre</a:t>
                      </a:r>
                      <a:r>
                        <a:rPr b="1"/>
                        <a:t>.</a:t>
                      </a:r>
                    </a:p>
                    <a:p>
                      <a:pPr algn="l" defTabSz="457200">
                        <a:spcBef>
                          <a:spcPts val="12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err="1"/>
                        <a:t>Compartir</a:t>
                      </a:r>
                      <a:r>
                        <a:t> </a:t>
                      </a:r>
                      <a:r>
                        <a:rPr err="1"/>
                        <a:t>noticias</a:t>
                      </a:r>
                      <a:r>
                        <a:t> </a:t>
                      </a:r>
                      <a:r>
                        <a:rPr err="1"/>
                        <a:t>semanales</a:t>
                      </a:r>
                      <a:r>
                        <a:t> </a:t>
                      </a:r>
                      <a:r>
                        <a:rPr err="1"/>
                        <a:t>sobre</a:t>
                      </a:r>
                      <a:r>
                        <a:t> la </a:t>
                      </a:r>
                      <a:r>
                        <a:rPr err="1"/>
                        <a:t>Campaña</a:t>
                      </a:r>
                      <a:r>
                        <a:t> y las </a:t>
                      </a:r>
                      <a:r>
                        <a:rPr err="1"/>
                        <a:t>acciones</a:t>
                      </a:r>
                      <a:r>
                        <a:t> de Navidad, </a:t>
                      </a:r>
                      <a:r>
                        <a:rPr err="1"/>
                        <a:t>enviadas</a:t>
                      </a:r>
                      <a:r>
                        <a:t> </a:t>
                      </a:r>
                      <a:r>
                        <a:rPr err="1"/>
                        <a:t>desde</a:t>
                      </a:r>
                      <a:r>
                        <a:t> </a:t>
                      </a:r>
                      <a:r>
                        <a:rPr err="1"/>
                        <a:t>los</a:t>
                      </a:r>
                      <a:r>
                        <a:t> Centros y </a:t>
                      </a:r>
                      <a:r>
                        <a:rPr err="1"/>
                        <a:t>proyectos</a:t>
                      </a:r>
                      <a:r>
                        <a:t>.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algn="ctr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300" b="1" baseline="5769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Instagram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5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err="1"/>
                        <a:t>Actualizar</a:t>
                      </a:r>
                      <a:r>
                        <a:t> imagen de la </a:t>
                      </a:r>
                      <a:r>
                        <a:rPr err="1"/>
                        <a:t>Campaña</a:t>
                      </a:r>
                      <a:r>
                        <a:t>. </a:t>
                      </a:r>
                      <a:r>
                        <a:rPr b="1"/>
                        <a:t>4 de </a:t>
                      </a:r>
                      <a:r>
                        <a:rPr b="1" err="1"/>
                        <a:t>diciembre</a:t>
                      </a:r>
                      <a:r>
                        <a:rPr b="1"/>
                        <a:t>.</a:t>
                      </a:r>
                    </a:p>
                    <a:p>
                      <a:pPr algn="l" defTabSz="457200">
                        <a:spcBef>
                          <a:spcPts val="5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err="1"/>
                        <a:t>Compartir</a:t>
                      </a:r>
                      <a:r>
                        <a:t> 1 </a:t>
                      </a:r>
                      <a:r>
                        <a:rPr err="1"/>
                        <a:t>noticia</a:t>
                      </a:r>
                      <a:r>
                        <a:t> a la </a:t>
                      </a:r>
                      <a:r>
                        <a:rPr err="1"/>
                        <a:t>semana</a:t>
                      </a:r>
                      <a:r>
                        <a:t> </a:t>
                      </a:r>
                      <a:r>
                        <a:rPr err="1"/>
                        <a:t>sobre</a:t>
                      </a:r>
                      <a:r>
                        <a:t> la </a:t>
                      </a:r>
                      <a:r>
                        <a:rPr err="1"/>
                        <a:t>Campaña</a:t>
                      </a:r>
                      <a:r>
                        <a:t>.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954">
                <a:tc>
                  <a:txBody>
                    <a:bodyPr/>
                    <a:lstStyle/>
                    <a:p>
                      <a:pPr algn="ctr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300" b="1" baseline="5769" err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WhastApp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2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err="1"/>
                        <a:t>Difundir</a:t>
                      </a:r>
                      <a:r>
                        <a:t> la </a:t>
                      </a:r>
                      <a:r>
                        <a:rPr err="1"/>
                        <a:t>Campaña</a:t>
                      </a:r>
                      <a:r>
                        <a:t> y </a:t>
                      </a:r>
                      <a:r>
                        <a:rPr err="1"/>
                        <a:t>el</a:t>
                      </a:r>
                      <a:r>
                        <a:t> </a:t>
                      </a:r>
                      <a:r>
                        <a:rPr err="1"/>
                        <a:t>vídeo</a:t>
                      </a:r>
                      <a:r>
                        <a:t>. </a:t>
                      </a:r>
                      <a:r>
                        <a:rPr b="1"/>
                        <a:t>4 de </a:t>
                      </a:r>
                      <a:r>
                        <a:rPr b="1" err="1"/>
                        <a:t>diciembre</a:t>
                      </a:r>
                      <a:r>
                        <a:rPr b="1"/>
                        <a:t>.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953">
                <a:tc>
                  <a:txBody>
                    <a:bodyPr/>
                    <a:lstStyle/>
                    <a:p>
                      <a:pPr lvl="0" algn="ctr" defTabSz="457200">
                        <a:spcBef>
                          <a:spcPts val="1200"/>
                        </a:spcBef>
                        <a:buNone/>
                        <a:defRPr sz="1800"/>
                      </a:pPr>
                      <a:r>
                        <a:rPr lang="es-ES" sz="1300" b="1" baseline="5769">
                          <a:latin typeface="+mn-lt"/>
                          <a:ea typeface="+mn-ea"/>
                          <a:cs typeface="+mn-cs"/>
                        </a:rPr>
                        <a:t>Redes</a:t>
                      </a:r>
                      <a:endParaRPr sz="1300" b="1" baseline="5769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12700" marR="12700" marT="12700" marB="12700" anchor="ctr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err="1">
                          <a:solidFill>
                            <a:srgbClr val="000000"/>
                          </a:solidFill>
                          <a:latin typeface="Calibri"/>
                        </a:rPr>
                        <a:t>Colgar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200" b="0" i="0" u="none" strike="noStrike" noProof="0" err="1">
                          <a:solidFill>
                            <a:srgbClr val="000000"/>
                          </a:solidFill>
                          <a:latin typeface="Calibri"/>
                        </a:rPr>
                        <a:t>fotos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 de abrazos y/o familia </a:t>
                      </a:r>
                      <a:r>
                        <a:rPr lang="en-US" sz="1200" b="0" i="0" u="none" strike="noStrike" noProof="0" err="1">
                          <a:solidFill>
                            <a:srgbClr val="000000"/>
                          </a:solidFill>
                          <a:latin typeface="Calibri"/>
                        </a:rPr>
                        <a:t>en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 redes con hashtag de </a:t>
                      </a:r>
                      <a:r>
                        <a:rPr lang="en-US" sz="1200" b="0" i="0" u="none" strike="noStrike" noProof="0" err="1">
                          <a:solidFill>
                            <a:srgbClr val="000000"/>
                          </a:solidFill>
                          <a:latin typeface="Calibri"/>
                        </a:rPr>
                        <a:t>campaña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. 9</a:t>
                      </a: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 de </a:t>
                      </a:r>
                      <a:r>
                        <a:rPr lang="en-US" sz="1200" b="1" i="0" u="none" strike="noStrike" noProof="0" err="1">
                          <a:solidFill>
                            <a:srgbClr val="000000"/>
                          </a:solidFill>
                          <a:latin typeface="Calibri"/>
                        </a:rPr>
                        <a:t>diciembre</a:t>
                      </a: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12700" marB="12700" anchor="ctr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99713"/>
                  </a:ext>
                </a:extLst>
              </a:tr>
            </a:tbl>
          </a:graphicData>
        </a:graphic>
      </p:graphicFrame>
      <p:pic>
        <p:nvPicPr>
          <p:cNvPr id="252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406" y="1388455"/>
            <a:ext cx="457023" cy="457023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253" name="Hastag:  #ESTANAVIDADTUTIENESMUCHOQUEVER…"/>
          <p:cNvSpPr txBox="1"/>
          <p:nvPr/>
        </p:nvSpPr>
        <p:spPr>
          <a:xfrm>
            <a:off x="5284212" y="1066046"/>
            <a:ext cx="6396412" cy="1101840"/>
          </a:xfrm>
          <a:prstGeom prst="rect">
            <a:avLst/>
          </a:prstGeom>
          <a:solidFill>
            <a:srgbClr val="FFFFFF">
              <a:alpha val="24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>
            <a:spAutoFit/>
          </a:bodyPr>
          <a:lstStyle/>
          <a:p>
            <a:pPr marL="152400" indent="-152400" algn="just" defTabSz="457200">
              <a:lnSpc>
                <a:spcPct val="80000"/>
              </a:lnSpc>
              <a:spcBef>
                <a:spcPts val="1000"/>
              </a:spcBef>
              <a:buSzPct val="1000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4572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err="1"/>
              <a:t>Hastag</a:t>
            </a:r>
            <a:r>
              <a:rPr sz="1400"/>
              <a:t>:  </a:t>
            </a:r>
            <a:r>
              <a:rPr sz="1400" b="1">
                <a:solidFill>
                  <a:srgbClr val="FF2600"/>
                </a:solidFill>
              </a:rPr>
              <a:t>#</a:t>
            </a:r>
            <a:r>
              <a:rPr lang="es-ES" sz="1400" b="1">
                <a:solidFill>
                  <a:srgbClr val="EA4025"/>
                </a:solidFill>
              </a:rPr>
              <a:t>NAVIDADESESTARCERCA</a:t>
            </a:r>
            <a:endParaRPr sz="1400" b="1">
              <a:solidFill>
                <a:srgbClr val="FF2600"/>
              </a:solidFill>
            </a:endParaRPr>
          </a:p>
          <a:p>
            <a:pPr algn="just" defTabSz="457200">
              <a:defRPr sz="1200">
                <a:latin typeface="Arial"/>
                <a:ea typeface="Arial"/>
                <a:cs typeface="Arial"/>
                <a:sym typeface="Arial"/>
              </a:defRPr>
            </a:pPr>
            <a:endParaRPr sz="1400" b="1">
              <a:solidFill>
                <a:srgbClr val="FF2600"/>
              </a:solidFill>
            </a:endParaRPr>
          </a:p>
          <a:p>
            <a:pPr algn="just" defTabSz="4572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es-ES" sz="1400"/>
              <a:t>NOTA</a:t>
            </a:r>
            <a:r>
              <a:rPr sz="1400"/>
              <a:t>, </a:t>
            </a:r>
            <a:r>
              <a:rPr sz="1400" err="1"/>
              <a:t>publicaciones</a:t>
            </a:r>
            <a:r>
              <a:rPr sz="1400"/>
              <a:t> </a:t>
            </a:r>
            <a:r>
              <a:rPr sz="1400" err="1"/>
              <a:t>en</a:t>
            </a:r>
            <a:r>
              <a:rPr sz="1400"/>
              <a:t> web y RRSS: posts, </a:t>
            </a:r>
            <a:r>
              <a:rPr sz="1400" err="1"/>
              <a:t>imágenes</a:t>
            </a:r>
            <a:r>
              <a:rPr sz="1400"/>
              <a:t>, </a:t>
            </a:r>
            <a:r>
              <a:rPr sz="1400" err="1"/>
              <a:t>historias</a:t>
            </a:r>
            <a:r>
              <a:rPr sz="1400"/>
              <a:t>, </a:t>
            </a:r>
            <a:r>
              <a:rPr sz="1400" err="1"/>
              <a:t>vídeo</a:t>
            </a:r>
            <a:r>
              <a:rPr sz="1400"/>
              <a:t>, </a:t>
            </a:r>
            <a:r>
              <a:rPr sz="1400" err="1"/>
              <a:t>fotografías</a:t>
            </a:r>
            <a:r>
              <a:rPr sz="1400"/>
              <a:t>, </a:t>
            </a:r>
            <a:r>
              <a:rPr sz="1400" err="1"/>
              <a:t>entrevistas</a:t>
            </a:r>
            <a:r>
              <a:rPr sz="1400"/>
              <a:t> de </a:t>
            </a:r>
            <a:r>
              <a:rPr sz="1400" err="1"/>
              <a:t>Compromiso</a:t>
            </a:r>
            <a:r>
              <a:rPr sz="1400"/>
              <a:t> </a:t>
            </a:r>
            <a:r>
              <a:rPr sz="1400" err="1"/>
              <a:t>Solidario</a:t>
            </a:r>
            <a:endParaRPr sz="1400"/>
          </a:p>
        </p:txBody>
      </p:sp>
      <p:sp>
        <p:nvSpPr>
          <p:cNvPr id="254" name="CuadroTexto 6"/>
          <p:cNvSpPr txBox="1"/>
          <p:nvPr/>
        </p:nvSpPr>
        <p:spPr>
          <a:xfrm>
            <a:off x="4543233" y="400512"/>
            <a:ext cx="7055234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2700">
                <a:solidFill>
                  <a:srgbClr val="C0313B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t>Acciones de Sensibilización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94E53B-362E-E1E1-EA08-BAF809F92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9" y="573974"/>
            <a:ext cx="4181297" cy="58721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adroTexto 7"/>
          <p:cNvSpPr txBox="1"/>
          <p:nvPr/>
        </p:nvSpPr>
        <p:spPr>
          <a:xfrm>
            <a:off x="309970" y="814584"/>
            <a:ext cx="11570902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t>GRACIAS</a:t>
            </a:r>
          </a:p>
          <a:p>
            <a:pPr algn="ctr">
              <a:defRPr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t>Vivamos este tiempo de Adviento y Navidad 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abriendo nuestro corazón y nuestros ojos. </a:t>
            </a:r>
          </a:p>
          <a:p>
            <a:pPr algn="ctr">
              <a:defRPr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b="1">
                <a:latin typeface="Arial"/>
                <a:ea typeface="Arial"/>
                <a:cs typeface="Arial"/>
                <a:sym typeface="Arial"/>
              </a:rPr>
              <a:t>Porque ¡tenemos mucho que ver!</a:t>
            </a:r>
          </a:p>
        </p:txBody>
      </p:sp>
      <p:pic>
        <p:nvPicPr>
          <p:cNvPr id="3" name="Imagen 2" descr="Imagen que contiene persona, hombre, sostener, mujer&#10;&#10;Descripción generada automáticamente">
            <a:extLst>
              <a:ext uri="{FF2B5EF4-FFF2-40B4-BE49-F238E27FC236}">
                <a16:creationId xmlns:a16="http://schemas.microsoft.com/office/drawing/2014/main" id="{A5298EE7-A6AB-6D97-8E54-DC7659A19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834" y="2073686"/>
            <a:ext cx="8636000" cy="442148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n 10" descr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ítulo 1"/>
          <p:cNvSpPr txBox="1"/>
          <p:nvPr/>
        </p:nvSpPr>
        <p:spPr>
          <a:xfrm>
            <a:off x="4826133" y="725570"/>
            <a:ext cx="6908997" cy="545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rPr lang="es-ES"/>
              <a:t>Por este motivo...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57D5A9-1CD3-A5D5-78F6-0ED384AA101A}"/>
              </a:ext>
            </a:extLst>
          </p:cNvPr>
          <p:cNvSpPr txBox="1">
            <a:spLocks/>
          </p:cNvSpPr>
          <p:nvPr/>
        </p:nvSpPr>
        <p:spPr>
          <a:xfrm>
            <a:off x="4898564" y="1543024"/>
            <a:ext cx="7225541" cy="1513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000"/>
              <a:t>La campaña de Navidad 2024 </a:t>
            </a:r>
            <a:endParaRPr lang="es-ES" sz="1637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000"/>
              <a:t>de Cáritas diocesana de Madrid</a:t>
            </a:r>
            <a:endParaRPr lang="es-ES" sz="16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000"/>
              <a:t>nos invita a vivir la </a:t>
            </a:r>
            <a:r>
              <a:rPr lang="es-ES" sz="2000" b="1"/>
              <a:t>cercanía y la fraternidad</a:t>
            </a:r>
            <a:r>
              <a:rPr lang="es-ES" sz="2000"/>
              <a:t>,  </a:t>
            </a: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000"/>
              <a:t>inspirada en el mensaje del papa Francisco y </a:t>
            </a:r>
            <a:endParaRPr lang="es-ES" sz="1637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000"/>
              <a:t>de nuestro arzobispo José Cobo.</a:t>
            </a:r>
            <a:endParaRPr lang="es-ES" sz="16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110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DC27770-553E-3CDF-06FD-46BE7B64DF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28" t="846" r="-268" b="8101"/>
          <a:stretch/>
        </p:blipFill>
        <p:spPr>
          <a:xfrm>
            <a:off x="-1203" y="597761"/>
            <a:ext cx="4544121" cy="625773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4FE4FD5-7310-D818-BA0E-A75852B47CCB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7104A18E-FE92-C253-3496-CECC5B9B0440}"/>
              </a:ext>
            </a:extLst>
          </p:cNvPr>
          <p:cNvSpPr txBox="1">
            <a:spLocks/>
          </p:cNvSpPr>
          <p:nvPr/>
        </p:nvSpPr>
        <p:spPr>
          <a:xfrm>
            <a:off x="5224073" y="3728304"/>
            <a:ext cx="3055207" cy="2211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600"/>
              <a:t>“</a:t>
            </a:r>
            <a:r>
              <a:rPr lang="es-ES" sz="1600" b="1"/>
              <a:t>Por favor, no nos olvidemos de los pobres</a:t>
            </a:r>
            <a:r>
              <a:rPr lang="es-ES" sz="1600"/>
              <a:t>”</a:t>
            </a: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16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600"/>
              <a:t>El papa Francisco nos invita a vivir un Adviento y una Navidad</a:t>
            </a: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600"/>
              <a:t>en las que comunidades cristianas y familias sean verdaderos lugares de acogida, donde se respire esperanza, amor y paz.</a:t>
            </a: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D3297734-D82A-2BB3-E341-15D4541CCD69}"/>
              </a:ext>
            </a:extLst>
          </p:cNvPr>
          <p:cNvSpPr txBox="1">
            <a:spLocks/>
          </p:cNvSpPr>
          <p:nvPr/>
        </p:nvSpPr>
        <p:spPr>
          <a:xfrm>
            <a:off x="8734409" y="3736865"/>
            <a:ext cx="3457611" cy="1287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600" b="1"/>
              <a:t>El cardenal José Cobo pide desterrar  el «individualismo»</a:t>
            </a:r>
            <a:r>
              <a:rPr lang="es-ES" sz="1600"/>
              <a:t> y </a:t>
            </a:r>
            <a:endParaRPr lang="es-ES" sz="1637"/>
          </a:p>
          <a:p>
            <a:pPr marL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1600"/>
          </a:p>
          <a:p>
            <a:pPr marL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600"/>
              <a:t>profundizar en la misión evangelizadora</a:t>
            </a:r>
            <a:endParaRPr lang="es-ES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1600"/>
          </a:p>
        </p:txBody>
      </p:sp>
      <p:pic>
        <p:nvPicPr>
          <p:cNvPr id="17" name="Gráfico 16" descr="Marca de insignia1 contorno">
            <a:extLst>
              <a:ext uri="{FF2B5EF4-FFF2-40B4-BE49-F238E27FC236}">
                <a16:creationId xmlns:a16="http://schemas.microsoft.com/office/drawing/2014/main" id="{383C4807-1141-3480-6F0C-28DBD012A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4059" y="3730375"/>
            <a:ext cx="460625" cy="452063"/>
          </a:xfrm>
          <a:prstGeom prst="rect">
            <a:avLst/>
          </a:prstGeom>
        </p:spPr>
      </p:pic>
      <p:pic>
        <p:nvPicPr>
          <p:cNvPr id="18" name="Gráfico 17" descr="Marca de insignia1 contorno">
            <a:extLst>
              <a:ext uri="{FF2B5EF4-FFF2-40B4-BE49-F238E27FC236}">
                <a16:creationId xmlns:a16="http://schemas.microsoft.com/office/drawing/2014/main" id="{3D4778A2-9FB0-F50F-3CE5-236B466F1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4396" y="3730374"/>
            <a:ext cx="460625" cy="45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5679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n 10" descr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ítulo 1"/>
          <p:cNvSpPr txBox="1"/>
          <p:nvPr/>
        </p:nvSpPr>
        <p:spPr>
          <a:xfrm>
            <a:off x="168515" y="3644909"/>
            <a:ext cx="6908997" cy="545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rPr lang="es-ES"/>
              <a:t>Cómo vivir la cercanía y la fraternidad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57D5A9-1CD3-A5D5-78F6-0ED384AA101A}"/>
              </a:ext>
            </a:extLst>
          </p:cNvPr>
          <p:cNvSpPr txBox="1">
            <a:spLocks/>
          </p:cNvSpPr>
          <p:nvPr/>
        </p:nvSpPr>
        <p:spPr>
          <a:xfrm>
            <a:off x="212309" y="4678977"/>
            <a:ext cx="4450780" cy="2152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 b="1"/>
              <a:t>Encuentro Auténtico</a:t>
            </a:r>
            <a:endParaRPr lang="es-ES" b="1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/>
              <a:t>La cercanía nos llama a romper con el individualismo y abrirnos al encuentro con Dios, los demás y nosotros mismos.</a:t>
            </a: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11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FE4FD5-7310-D818-BA0E-A75852B47CCB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2C4080D-6C1A-9223-0BFA-E3890BB9EBC9}"/>
              </a:ext>
            </a:extLst>
          </p:cNvPr>
          <p:cNvSpPr txBox="1">
            <a:spLocks/>
          </p:cNvSpPr>
          <p:nvPr/>
        </p:nvSpPr>
        <p:spPr>
          <a:xfrm>
            <a:off x="4905885" y="4678978"/>
            <a:ext cx="6215443" cy="1799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 b="1"/>
              <a:t>Acoger, acompañar y compartir</a:t>
            </a: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/>
              <a:t>Este tiempo es una invitación a construir comunidades que reflejen el amor de Dios. Estar con los demás, compartir espacios de encuentro, sentarnos en el mismo "sofá"</a:t>
            </a: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1100"/>
          </a:p>
        </p:txBody>
      </p:sp>
      <p:pic>
        <p:nvPicPr>
          <p:cNvPr id="4" name="Imagen 3" descr="Grupo de personas en un parque&#10;&#10;Descripción generada automáticamente">
            <a:extLst>
              <a:ext uri="{FF2B5EF4-FFF2-40B4-BE49-F238E27FC236}">
                <a16:creationId xmlns:a16="http://schemas.microsoft.com/office/drawing/2014/main" id="{F6B1D6A4-9976-57EA-AEB3-DEF7D04C6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318" r="20" b="16753"/>
          <a:stretch/>
        </p:blipFill>
        <p:spPr>
          <a:xfrm>
            <a:off x="-1655" y="708003"/>
            <a:ext cx="12205018" cy="2720279"/>
          </a:xfrm>
          <a:prstGeom prst="rect">
            <a:avLst/>
          </a:prstGeom>
        </p:spPr>
      </p:pic>
      <p:pic>
        <p:nvPicPr>
          <p:cNvPr id="5" name="Gráfico 4" descr="Lenguaje de Signos contorno">
            <a:extLst>
              <a:ext uri="{FF2B5EF4-FFF2-40B4-BE49-F238E27FC236}">
                <a16:creationId xmlns:a16="http://schemas.microsoft.com/office/drawing/2014/main" id="{71670C2D-46E6-6D3D-3D9C-E533F01E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0892" y="4239491"/>
            <a:ext cx="381000" cy="436419"/>
          </a:xfrm>
          <a:prstGeom prst="rect">
            <a:avLst/>
          </a:prstGeom>
        </p:spPr>
      </p:pic>
      <p:pic>
        <p:nvPicPr>
          <p:cNvPr id="6" name="Gráfico 5" descr="Niños contorno">
            <a:extLst>
              <a:ext uri="{FF2B5EF4-FFF2-40B4-BE49-F238E27FC236}">
                <a16:creationId xmlns:a16="http://schemas.microsoft.com/office/drawing/2014/main" id="{809D0873-3499-C71D-A4AA-01CC27948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908839" y="4195331"/>
            <a:ext cx="623454" cy="64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6784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n 10" descr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ítulo 1"/>
          <p:cNvSpPr txBox="1"/>
          <p:nvPr/>
        </p:nvSpPr>
        <p:spPr>
          <a:xfrm>
            <a:off x="196737" y="916761"/>
            <a:ext cx="6908997" cy="545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rPr lang="es-ES"/>
              <a:t>Un ejemplo claro en la Biblia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FE4FD5-7310-D818-BA0E-A75852B47CCB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  <p:pic>
        <p:nvPicPr>
          <p:cNvPr id="5" name="Gráfico 4" descr="Lenguaje de Signos contorno">
            <a:extLst>
              <a:ext uri="{FF2B5EF4-FFF2-40B4-BE49-F238E27FC236}">
                <a16:creationId xmlns:a16="http://schemas.microsoft.com/office/drawing/2014/main" id="{71670C2D-46E6-6D3D-3D9C-E533F01E6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559" y="1106824"/>
            <a:ext cx="700852" cy="718641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DBFC24F2-34C4-6C38-D5DD-B509366A4C87}"/>
              </a:ext>
            </a:extLst>
          </p:cNvPr>
          <p:cNvSpPr txBox="1">
            <a:spLocks/>
          </p:cNvSpPr>
          <p:nvPr/>
        </p:nvSpPr>
        <p:spPr>
          <a:xfrm>
            <a:off x="212309" y="1866163"/>
            <a:ext cx="5269224" cy="1935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 i="1">
                <a:latin typeface="Arial"/>
                <a:ea typeface="Open Sans"/>
                <a:cs typeface="Arial"/>
              </a:rPr>
              <a:t>En cuanto Isabel oyó el saludo de María, saltó la criatura en su vientre. Se llenó Isabel de Espíritu Santo y, levantando la voz, exclamó: "¡Bendita tú entre las mujeres, y bendito el fruto de tu vientre</a:t>
            </a:r>
            <a:r>
              <a:rPr lang="es-ES" sz="1800">
                <a:latin typeface="Arial"/>
                <a:ea typeface="Open Sans"/>
                <a:cs typeface="Arial"/>
              </a:rPr>
              <a:t>!</a:t>
            </a:r>
            <a:endParaRPr lang="es-ES" sz="1637">
              <a:latin typeface="Arial"/>
              <a:ea typeface="Open Sans"/>
              <a:cs typeface="Arial"/>
            </a:endParaRPr>
          </a:p>
          <a:p>
            <a:pPr marL="0" indent="0" algn="r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600" b="1">
                <a:solidFill>
                  <a:srgbClr val="36383D"/>
                </a:solidFill>
                <a:latin typeface="Roboto"/>
                <a:ea typeface="Roboto"/>
                <a:cs typeface="Roboto"/>
              </a:rPr>
              <a:t>Lucas 1, 39-45</a:t>
            </a:r>
            <a:endParaRPr lang="es-ES" sz="16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110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0892C17D-F611-B205-62F7-C92FCD13ED61}"/>
              </a:ext>
            </a:extLst>
          </p:cNvPr>
          <p:cNvSpPr txBox="1">
            <a:spLocks/>
          </p:cNvSpPr>
          <p:nvPr/>
        </p:nvSpPr>
        <p:spPr>
          <a:xfrm>
            <a:off x="212309" y="1461643"/>
            <a:ext cx="4450780" cy="402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 b="1"/>
              <a:t>Encuentro de María e Isabel</a:t>
            </a:r>
            <a:endParaRPr lang="es-ES" b="1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1100"/>
          </a:p>
        </p:txBody>
      </p:sp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id="{F60B0DC0-025A-930B-9E68-682D5C0318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17" r="671" b="1438"/>
          <a:stretch/>
        </p:blipFill>
        <p:spPr>
          <a:xfrm>
            <a:off x="933214" y="3405393"/>
            <a:ext cx="3696597" cy="311621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EED1786E-7623-63A1-D1D9-0A31B9AC05C5}"/>
              </a:ext>
            </a:extLst>
          </p:cNvPr>
          <p:cNvGrpSpPr/>
          <p:nvPr/>
        </p:nvGrpSpPr>
        <p:grpSpPr>
          <a:xfrm>
            <a:off x="7992235" y="1433422"/>
            <a:ext cx="3557076" cy="4438008"/>
            <a:chOff x="7079717" y="1461644"/>
            <a:chExt cx="4469594" cy="4390972"/>
          </a:xfrm>
        </p:grpSpPr>
        <p:sp>
          <p:nvSpPr>
            <p:cNvPr id="3" name="Marcador de contenido 2">
              <a:extLst>
                <a:ext uri="{FF2B5EF4-FFF2-40B4-BE49-F238E27FC236}">
                  <a16:creationId xmlns:a16="http://schemas.microsoft.com/office/drawing/2014/main" id="{9D57D5A9-1CD3-A5D5-78F6-0ED384AA101A}"/>
                </a:ext>
              </a:extLst>
            </p:cNvPr>
            <p:cNvSpPr txBox="1">
              <a:spLocks/>
            </p:cNvSpPr>
            <p:nvPr/>
          </p:nvSpPr>
          <p:spPr>
            <a:xfrm>
              <a:off x="7079717" y="1461644"/>
              <a:ext cx="4469594" cy="1220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45719" tIns="45720" rIns="45719" bIns="45720" anchor="t">
              <a:noAutofit/>
            </a:bodyPr>
            <a:lstStyle>
              <a:lvl1pPr marL="228600" marR="0" indent="-228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723900" marR="0" indent="-2667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1234439" marR="0" indent="-320039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17272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21844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26416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30988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35560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40132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2400" b="1"/>
                <a:t>Generosidad</a:t>
              </a:r>
              <a:endParaRPr lang="es-ES" b="1"/>
            </a:p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endParaRPr lang="es-ES" sz="2400"/>
            </a:p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800"/>
                <a:t>Muestra la alegría de acercarse al otro sin buscar nada a cambio.</a:t>
              </a:r>
            </a:p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endParaRPr lang="es-ES" sz="2400"/>
            </a:p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endParaRPr lang="es-ES" sz="1100"/>
            </a:p>
          </p:txBody>
        </p:sp>
        <p:sp>
          <p:nvSpPr>
            <p:cNvPr id="11" name="Marcador de contenido 2">
              <a:extLst>
                <a:ext uri="{FF2B5EF4-FFF2-40B4-BE49-F238E27FC236}">
                  <a16:creationId xmlns:a16="http://schemas.microsoft.com/office/drawing/2014/main" id="{E166754D-A3E0-91F1-67E0-93091AC065CC}"/>
                </a:ext>
              </a:extLst>
            </p:cNvPr>
            <p:cNvSpPr txBox="1">
              <a:spLocks/>
            </p:cNvSpPr>
            <p:nvPr/>
          </p:nvSpPr>
          <p:spPr>
            <a:xfrm>
              <a:off x="7079717" y="2976236"/>
              <a:ext cx="4469594" cy="1220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tIns="45720" rIns="45719" bIns="45720" anchor="t">
              <a:noAutofit/>
            </a:bodyPr>
            <a:lstStyle>
              <a:lvl1pPr marL="228600" marR="0" indent="-228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723900" marR="0" indent="-2667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1234439" marR="0" indent="-320039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17272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21844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26416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30988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35560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40132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2400" b="1"/>
                <a:t>Amor</a:t>
              </a:r>
              <a:endParaRPr lang="es-ES" b="1"/>
            </a:p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endParaRPr lang="es-ES" sz="2400"/>
            </a:p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800"/>
                <a:t>Dar por amor, cuidar y acompañar.</a:t>
              </a:r>
            </a:p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endParaRPr lang="es-ES" sz="2400"/>
            </a:p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endParaRPr lang="es-ES" sz="1100"/>
            </a:p>
          </p:txBody>
        </p:sp>
        <p:sp>
          <p:nvSpPr>
            <p:cNvPr id="12" name="Marcador de contenido 2">
              <a:extLst>
                <a:ext uri="{FF2B5EF4-FFF2-40B4-BE49-F238E27FC236}">
                  <a16:creationId xmlns:a16="http://schemas.microsoft.com/office/drawing/2014/main" id="{0D5F88CB-2ECF-591D-EED0-590BD2B5B28A}"/>
                </a:ext>
              </a:extLst>
            </p:cNvPr>
            <p:cNvSpPr txBox="1">
              <a:spLocks/>
            </p:cNvSpPr>
            <p:nvPr/>
          </p:nvSpPr>
          <p:spPr>
            <a:xfrm>
              <a:off x="7079717" y="4631940"/>
              <a:ext cx="4469594" cy="1220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45719" tIns="45720" rIns="45719" bIns="45720" anchor="t">
              <a:noAutofit/>
            </a:bodyPr>
            <a:lstStyle>
              <a:lvl1pPr marL="228600" marR="0" indent="-228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723900" marR="0" indent="-2667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1234439" marR="0" indent="-320039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17272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21844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26416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30988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35560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40132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2400" b="1"/>
                <a:t>Caridad</a:t>
              </a:r>
              <a:endParaRPr lang="es-ES" b="1"/>
            </a:p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endParaRPr lang="es-ES" sz="2400"/>
            </a:p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ES" sz="1800"/>
                <a:t>Es la caridad puesta en movimiento.</a:t>
              </a:r>
            </a:p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endParaRPr lang="es-ES" sz="2400"/>
            </a:p>
            <a:p>
              <a:pPr marL="0" indent="0" defTabSz="713231">
                <a:spcBef>
                  <a:spcPts val="0"/>
                </a:spcBef>
                <a:buNone/>
                <a:defRPr sz="1637">
                  <a:latin typeface="Arial"/>
                  <a:ea typeface="Arial"/>
                  <a:cs typeface="Arial"/>
                  <a:sym typeface="Arial"/>
                </a:defRPr>
              </a:pPr>
              <a:endParaRPr lang="es-ES" sz="1100"/>
            </a:p>
          </p:txBody>
        </p:sp>
      </p:grp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757C8174-F8F4-EC1D-B598-9A5DBB4595F9}"/>
              </a:ext>
            </a:extLst>
          </p:cNvPr>
          <p:cNvCxnSpPr/>
          <p:nvPr/>
        </p:nvCxnSpPr>
        <p:spPr>
          <a:xfrm>
            <a:off x="6871170" y="1193799"/>
            <a:ext cx="1883" cy="4874919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45A75F9A-132D-BA8C-ED18-65B0EF5AFA40}"/>
              </a:ext>
            </a:extLst>
          </p:cNvPr>
          <p:cNvCxnSpPr>
            <a:cxnSpLocks/>
          </p:cNvCxnSpPr>
          <p:nvPr/>
        </p:nvCxnSpPr>
        <p:spPr>
          <a:xfrm flipH="1" flipV="1">
            <a:off x="6449720" y="1656643"/>
            <a:ext cx="1305746" cy="7526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D6FB3FF9-D45D-C36A-82B0-FC327CE6B4DE}"/>
              </a:ext>
            </a:extLst>
          </p:cNvPr>
          <p:cNvCxnSpPr>
            <a:cxnSpLocks/>
          </p:cNvCxnSpPr>
          <p:nvPr/>
        </p:nvCxnSpPr>
        <p:spPr>
          <a:xfrm flipH="1" flipV="1">
            <a:off x="6449720" y="3180643"/>
            <a:ext cx="1305746" cy="7526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08CC4A6B-6393-E250-FA46-F7690CF7490A}"/>
              </a:ext>
            </a:extLst>
          </p:cNvPr>
          <p:cNvCxnSpPr>
            <a:cxnSpLocks/>
          </p:cNvCxnSpPr>
          <p:nvPr/>
        </p:nvCxnSpPr>
        <p:spPr>
          <a:xfrm flipH="1" flipV="1">
            <a:off x="6449720" y="4902198"/>
            <a:ext cx="1305746" cy="7526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Gráfico 19" descr="Cuidado contorno">
            <a:extLst>
              <a:ext uri="{FF2B5EF4-FFF2-40B4-BE49-F238E27FC236}">
                <a16:creationId xmlns:a16="http://schemas.microsoft.com/office/drawing/2014/main" id="{FA64545E-CD50-960A-8DE7-3D7D9C9D9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2430" y="4373504"/>
            <a:ext cx="603956" cy="594549"/>
          </a:xfrm>
          <a:prstGeom prst="rect">
            <a:avLst/>
          </a:prstGeom>
        </p:spPr>
      </p:pic>
      <p:pic>
        <p:nvPicPr>
          <p:cNvPr id="21" name="Gráfico 20" descr="Corazón contorno">
            <a:extLst>
              <a:ext uri="{FF2B5EF4-FFF2-40B4-BE49-F238E27FC236}">
                <a16:creationId xmlns:a16="http://schemas.microsoft.com/office/drawing/2014/main" id="{9052ABCF-72AC-146C-2D1B-9F1202F1D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14341" y="2804230"/>
            <a:ext cx="622771" cy="60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8778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n 10" descr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6258" y="6292304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4FE4FD5-7310-D818-BA0E-A75852B47CCB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9B0BFD3-26F6-4D5D-C9E5-3B24980396FA}"/>
              </a:ext>
            </a:extLst>
          </p:cNvPr>
          <p:cNvSpPr txBox="1"/>
          <p:nvPr/>
        </p:nvSpPr>
        <p:spPr>
          <a:xfrm>
            <a:off x="5098343" y="900289"/>
            <a:ext cx="6560255" cy="5386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/>
          </a:p>
          <a:p>
            <a:pPr marL="283210" indent="-283210">
              <a:buFont typeface="Arial"/>
              <a:buChar char="•"/>
            </a:pPr>
            <a:r>
              <a:rPr lang="es-ES" b="1" dirty="0">
                <a:latin typeface="Arial"/>
                <a:cs typeface="Arial"/>
              </a:rPr>
              <a:t>Acercándonos a los demás y en especial a las personas que más nos necesitan.</a:t>
            </a:r>
          </a:p>
          <a:p>
            <a:pPr marL="283210" indent="-283210"/>
            <a:endParaRPr lang="es-ES" dirty="0"/>
          </a:p>
          <a:p>
            <a:pPr marL="283210" indent="-283210">
              <a:buFont typeface="Arial"/>
              <a:buChar char="•"/>
            </a:pPr>
            <a:r>
              <a:rPr lang="es-ES" b="1" dirty="0">
                <a:latin typeface="Arial"/>
                <a:cs typeface="Arial"/>
              </a:rPr>
              <a:t>CERCA es llevar el calor de nuestros hogares a sus lugares, para que sientan que no están solas, que hay paz y amor a su alrededor, que la distancia no importa.</a:t>
            </a:r>
          </a:p>
          <a:p>
            <a:pPr marL="283210" indent="-283210"/>
            <a:endParaRPr lang="es-ES" dirty="0"/>
          </a:p>
          <a:p>
            <a:pPr marL="283210" indent="-283210">
              <a:buFont typeface="Arial"/>
              <a:buChar char="•"/>
            </a:pPr>
            <a:r>
              <a:rPr lang="es-ES" b="1" dirty="0">
                <a:latin typeface="Arial"/>
                <a:cs typeface="Arial"/>
              </a:rPr>
              <a:t>NAVIDAD es tiempo de compartir y de reencuentros. En Navidad recordamos y celebramos el nacimiento de Jesús Niño, que vino a hacer cercana la presencia de Dios y su Amor en nuestras vidas.</a:t>
            </a:r>
          </a:p>
          <a:p>
            <a:pPr marL="283210" indent="-283210"/>
            <a:endParaRPr lang="es-ES" dirty="0"/>
          </a:p>
          <a:p>
            <a:pPr marL="283210" indent="-283210">
              <a:buFont typeface="Arial"/>
              <a:buChar char="•"/>
            </a:pPr>
            <a:r>
              <a:rPr lang="es-ES" dirty="0">
                <a:latin typeface="Montserrat-Bold"/>
                <a:cs typeface="Arial"/>
              </a:rPr>
              <a:t>Esta Navidad renazcamos, como Jesús, en los brazos del otro, </a:t>
            </a:r>
            <a:r>
              <a:rPr lang="es-ES" err="1">
                <a:latin typeface="Montserrat-Bold"/>
                <a:cs typeface="Arial"/>
              </a:rPr>
              <a:t>déjemonos</a:t>
            </a:r>
            <a:r>
              <a:rPr lang="es-ES" dirty="0">
                <a:latin typeface="Montserrat-Bold"/>
                <a:cs typeface="Arial"/>
              </a:rPr>
              <a:t> abrazar, compartamos un hueco en nuestra casa, en nuestro corazón, en nuestro sofá... porque</a:t>
            </a:r>
          </a:p>
          <a:p>
            <a:pPr marL="283210" indent="-283210"/>
            <a:endParaRPr lang="es-ES"/>
          </a:p>
          <a:p>
            <a:pPr algn="ctr"/>
            <a:r>
              <a:rPr lang="es-ES" sz="2000" dirty="0">
                <a:latin typeface="Montserrat-Bold"/>
              </a:rPr>
              <a:t>“NAVIDAD ES ESTAR CERCA”</a:t>
            </a:r>
          </a:p>
        </p:txBody>
      </p:sp>
      <p:pic>
        <p:nvPicPr>
          <p:cNvPr id="4" name="Imagen 3" descr="Imagen que contiene exterior, pasto, paraguas, grupo&#10;&#10;Descripción generada automáticamente">
            <a:extLst>
              <a:ext uri="{FF2B5EF4-FFF2-40B4-BE49-F238E27FC236}">
                <a16:creationId xmlns:a16="http://schemas.microsoft.com/office/drawing/2014/main" id="{E51A2181-F848-348A-6334-9D6F1D1E0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34" t="-312" r="21503" b="291"/>
          <a:stretch/>
        </p:blipFill>
        <p:spPr>
          <a:xfrm>
            <a:off x="166862" y="517575"/>
            <a:ext cx="4640786" cy="6338315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3061C1B1-DEBE-934D-B579-30C5CD5C9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166" y="319263"/>
            <a:ext cx="4466167" cy="11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3500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n 10" descr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ítulo 1"/>
          <p:cNvSpPr txBox="1"/>
          <p:nvPr/>
        </p:nvSpPr>
        <p:spPr>
          <a:xfrm>
            <a:off x="521754" y="1520509"/>
            <a:ext cx="5570845" cy="376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algn="ctr"/>
            <a:r>
              <a:rPr lang="es-ES"/>
              <a:t>¿Dónde se encuentra</a:t>
            </a:r>
          </a:p>
          <a:p>
            <a:pPr algn="ctr"/>
            <a:r>
              <a:rPr lang="es-ES"/>
              <a:t>todo esto en Navidad?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FE4FD5-7310-D818-BA0E-A75852B47CCB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  <p:pic>
        <p:nvPicPr>
          <p:cNvPr id="4" name="Imagen 3" descr="Imagen que contiene objeto, pájaro, rompecabezas, rebaño&#10;&#10;Descripción generada automáticamente">
            <a:extLst>
              <a:ext uri="{FF2B5EF4-FFF2-40B4-BE49-F238E27FC236}">
                <a16:creationId xmlns:a16="http://schemas.microsoft.com/office/drawing/2014/main" id="{A06E8675-237E-1A3A-6464-B63108BD61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08" t="-213" r="35940" b="14338"/>
          <a:stretch/>
        </p:blipFill>
        <p:spPr>
          <a:xfrm>
            <a:off x="6990107" y="-50014"/>
            <a:ext cx="5197550" cy="690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424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n 10" descr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03" y="6186471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ítulo 1"/>
          <p:cNvSpPr txBox="1"/>
          <p:nvPr/>
        </p:nvSpPr>
        <p:spPr>
          <a:xfrm>
            <a:off x="4778252" y="553691"/>
            <a:ext cx="6444870" cy="926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rPr lang="es-ES"/>
              <a:t>… en el PESEBRE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57D5A9-1CD3-A5D5-78F6-0ED384AA101A}"/>
              </a:ext>
            </a:extLst>
          </p:cNvPr>
          <p:cNvSpPr txBox="1">
            <a:spLocks/>
          </p:cNvSpPr>
          <p:nvPr/>
        </p:nvSpPr>
        <p:spPr>
          <a:xfrm>
            <a:off x="5512189" y="2961634"/>
            <a:ext cx="5519855" cy="1480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 b="1"/>
              <a:t>Iluminación</a:t>
            </a:r>
            <a:endParaRPr lang="es-ES" b="1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/>
              <a:t>Jesús ilumina el mundo con su luz y amor desde la sencillez del pesebre.</a:t>
            </a:r>
            <a:endParaRPr lang="es-ES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11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FE4FD5-7310-D818-BA0E-A75852B47CCB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2C4080D-6C1A-9223-0BFA-E3890BB9EBC9}"/>
              </a:ext>
            </a:extLst>
          </p:cNvPr>
          <p:cNvSpPr txBox="1">
            <a:spLocks/>
          </p:cNvSpPr>
          <p:nvPr/>
        </p:nvSpPr>
        <p:spPr>
          <a:xfrm>
            <a:off x="5524247" y="1476528"/>
            <a:ext cx="5487563" cy="1299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 b="1"/>
              <a:t>Humildad</a:t>
            </a:r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/>
              <a:t>El pesebre recuerda la humildad con la que Jesús eligió nacer.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69AC2EE0-424B-64D0-195D-2491921053E5}"/>
              </a:ext>
            </a:extLst>
          </p:cNvPr>
          <p:cNvSpPr txBox="1">
            <a:spLocks/>
          </p:cNvSpPr>
          <p:nvPr/>
        </p:nvSpPr>
        <p:spPr>
          <a:xfrm>
            <a:off x="5533110" y="4455445"/>
            <a:ext cx="5508482" cy="1401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2400" b="1"/>
              <a:t>Hogar</a:t>
            </a:r>
            <a:endParaRPr lang="es-ES" b="1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endParaRPr lang="es-ES" sz="2400"/>
          </a:p>
          <a:p>
            <a:pPr marL="0" indent="0" defTabSz="713231">
              <a:spcBef>
                <a:spcPts val="0"/>
              </a:spcBef>
              <a:buNone/>
              <a:defRPr sz="1637">
                <a:latin typeface="Arial"/>
                <a:ea typeface="Arial"/>
                <a:cs typeface="Arial"/>
                <a:sym typeface="Arial"/>
              </a:defRPr>
            </a:pPr>
            <a:r>
              <a:rPr lang="es-ES" sz="1800"/>
              <a:t>Nuestros espacios, nuestras casas... pueden convertirse en pesebres vivos de acogida y amor.</a:t>
            </a:r>
            <a:endParaRPr lang="es-ES" sz="1600"/>
          </a:p>
        </p:txBody>
      </p:sp>
      <p:pic>
        <p:nvPicPr>
          <p:cNvPr id="8" name="Imagen 7" descr="Imagen que contiene exterior, edificio, hombre, frente&#10;&#10;Descripción generada automáticamente">
            <a:extLst>
              <a:ext uri="{FF2B5EF4-FFF2-40B4-BE49-F238E27FC236}">
                <a16:creationId xmlns:a16="http://schemas.microsoft.com/office/drawing/2014/main" id="{3570C24E-AF78-16CC-0898-4FB07F4AB1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90" t="-270" r="20334" b="-521"/>
          <a:stretch/>
        </p:blipFill>
        <p:spPr>
          <a:xfrm>
            <a:off x="-20706" y="555536"/>
            <a:ext cx="4533383" cy="6302370"/>
          </a:xfrm>
          <a:prstGeom prst="rect">
            <a:avLst/>
          </a:prstGeom>
        </p:spPr>
      </p:pic>
      <p:pic>
        <p:nvPicPr>
          <p:cNvPr id="9" name="Gráfico 8" descr="Luces encendidas contorno">
            <a:extLst>
              <a:ext uri="{FF2B5EF4-FFF2-40B4-BE49-F238E27FC236}">
                <a16:creationId xmlns:a16="http://schemas.microsoft.com/office/drawing/2014/main" id="{EF9BDD5B-5345-80A0-3CFC-0481E6135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5039" y="2960427"/>
            <a:ext cx="573206" cy="516341"/>
          </a:xfrm>
          <a:prstGeom prst="rect">
            <a:avLst/>
          </a:prstGeom>
        </p:spPr>
      </p:pic>
      <p:pic>
        <p:nvPicPr>
          <p:cNvPr id="10" name="Gráfico 9" descr="Casa de reforma con destellos contorno">
            <a:extLst>
              <a:ext uri="{FF2B5EF4-FFF2-40B4-BE49-F238E27FC236}">
                <a16:creationId xmlns:a16="http://schemas.microsoft.com/office/drawing/2014/main" id="{7C6D2C5E-7307-6CC6-E9A0-A686B0CE6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5039" y="4450307"/>
            <a:ext cx="573206" cy="504968"/>
          </a:xfrm>
          <a:prstGeom prst="rect">
            <a:avLst/>
          </a:prstGeom>
        </p:spPr>
      </p:pic>
      <p:pic>
        <p:nvPicPr>
          <p:cNvPr id="11" name="Gráfico 10" descr="Corona de usuario hombre contorno">
            <a:extLst>
              <a:ext uri="{FF2B5EF4-FFF2-40B4-BE49-F238E27FC236}">
                <a16:creationId xmlns:a16="http://schemas.microsoft.com/office/drawing/2014/main" id="{42F7C08E-6095-BC24-9229-3518C57EC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45039" y="1584278"/>
            <a:ext cx="573206" cy="539087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194E90D-DEE3-DF29-A7D0-2094276E5153}"/>
              </a:ext>
            </a:extLst>
          </p:cNvPr>
          <p:cNvCxnSpPr/>
          <p:nvPr/>
        </p:nvCxnSpPr>
        <p:spPr>
          <a:xfrm>
            <a:off x="4990532" y="1618396"/>
            <a:ext cx="448102" cy="448102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8605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8e3f034-d087-4263-83cb-dc9431c3b49b">
      <Terms xmlns="http://schemas.microsoft.com/office/infopath/2007/PartnerControls"/>
    </lcf76f155ced4ddcb4097134ff3c332f>
    <TaxCatchAll xmlns="440673b3-cf79-4167-98bf-1d41e8a2282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C410E3AD474754AA619959B51FC8B8C" ma:contentTypeVersion="18" ma:contentTypeDescription="Crear nuevo documento." ma:contentTypeScope="" ma:versionID="9608aae67cb577ffde234bde6f3692c8">
  <xsd:schema xmlns:xsd="http://www.w3.org/2001/XMLSchema" xmlns:xs="http://www.w3.org/2001/XMLSchema" xmlns:p="http://schemas.microsoft.com/office/2006/metadata/properties" xmlns:ns2="98e3f034-d087-4263-83cb-dc9431c3b49b" xmlns:ns3="ee79f9ed-3575-4f9d-9c74-cfe78cb30b01" xmlns:ns4="440673b3-cf79-4167-98bf-1d41e8a22822" targetNamespace="http://schemas.microsoft.com/office/2006/metadata/properties" ma:root="true" ma:fieldsID="5e2c75ffa0fe2528a8a42b17c9fbeb59" ns2:_="" ns3:_="" ns4:_="">
    <xsd:import namespace="98e3f034-d087-4263-83cb-dc9431c3b49b"/>
    <xsd:import namespace="ee79f9ed-3575-4f9d-9c74-cfe78cb30b01"/>
    <xsd:import namespace="440673b3-cf79-4167-98bf-1d41e8a228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3f034-d087-4263-83cb-dc9431c3b4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f5c74cb3-3c17-4054-bd08-2964ca1265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9f9ed-3575-4f9d-9c74-cfe78cb30b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673b3-cf79-4167-98bf-1d41e8a2282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ef1b9f2-7906-4055-a45c-20422c59b1d1}" ma:internalName="TaxCatchAll" ma:showField="CatchAllData" ma:web="440673b3-cf79-4167-98bf-1d41e8a228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EB2DC6-4E7E-40B6-904F-5217AE5D079C}">
  <ds:schemaRefs>
    <ds:schemaRef ds:uri="440673b3-cf79-4167-98bf-1d41e8a22822"/>
    <ds:schemaRef ds:uri="98e3f034-d087-4263-83cb-dc9431c3b49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493BEB8-00A9-4638-A533-EDFA86BD7E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EEA1EB-5EA9-4AB5-B5C3-D64A33E184E3}">
  <ds:schemaRefs>
    <ds:schemaRef ds:uri="440673b3-cf79-4167-98bf-1d41e8a22822"/>
    <ds:schemaRef ds:uri="98e3f034-d087-4263-83cb-dc9431c3b49b"/>
    <ds:schemaRef ds:uri="ee79f9ed-3575-4f9d-9c74-cfe78cb30b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33</Slides>
  <Notes>2</Notes>
  <HiddenSlides>1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Campaña navidad  presentación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Campaña de Navidad 2024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Campaña de Navidad 2023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41</cp:revision>
  <dcterms:modified xsi:type="dcterms:W3CDTF">2024-12-05T12:34:37Z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0x0101008C410E3AD474754AA619959B51FC8B8C</vt:lpwstr>
  </property>
  <property fmtid="{D5CDD505-2E9C-101B-9397-08002B2CF9AE}" pid="3" name="MediaServiceImageTags">
    <vt:lpwstr/>
  </property>
</Properties>
</file>