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alpha val="20000"/>
            </a:scheme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alpha val="20000"/>
            </a:schemeClr>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2"/>
              </a:solidFill>
              <a:prstDash val="solid"/>
              <a:round/>
            </a:ln>
          </a:top>
          <a:bottom>
            <a:ln w="12700" cap="flat">
              <a:solidFill>
                <a:schemeClr val="accent2"/>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2"/>
              </a:solidFill>
              <a:prstDash val="solid"/>
              <a:round/>
            </a:ln>
          </a:top>
          <a:bottom>
            <a:ln w="12700" cap="flat">
              <a:solidFill>
                <a:schemeClr val="accent2"/>
              </a:solidFill>
              <a:prstDash val="solid"/>
              <a:round/>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iapositiva de título">
    <p:spTree>
      <p:nvGrpSpPr>
        <p:cNvPr id="1" name=""/>
        <p:cNvGrpSpPr/>
        <p:nvPr/>
      </p:nvGrpSpPr>
      <p:grpSpPr>
        <a:xfrm>
          <a:off x="0" y="0"/>
          <a:ext cx="0" cy="0"/>
          <a:chOff x="0" y="0"/>
          <a:chExt cx="0" cy="0"/>
        </a:xfrm>
      </p:grpSpPr>
      <p:sp>
        <p:nvSpPr>
          <p:cNvPr id="11" name="Texto del título"/>
          <p:cNvSpPr txBox="1"/>
          <p:nvPr>
            <p:ph type="title"/>
          </p:nvPr>
        </p:nvSpPr>
        <p:spPr>
          <a:xfrm>
            <a:off x="1524000" y="1122362"/>
            <a:ext cx="9144000" cy="2387601"/>
          </a:xfrm>
          <a:prstGeom prst="rect">
            <a:avLst/>
          </a:prstGeom>
        </p:spPr>
        <p:txBody>
          <a:bodyPr anchor="b"/>
          <a:lstStyle>
            <a:lvl1pPr algn="ctr">
              <a:defRPr sz="6000"/>
            </a:lvl1pPr>
          </a:lstStyle>
          <a:p>
            <a:pPr/>
            <a:r>
              <a:t>Texto del título</a:t>
            </a:r>
          </a:p>
        </p:txBody>
      </p:sp>
      <p:sp>
        <p:nvSpPr>
          <p:cNvPr id="12" name="Nivel de texto 1…"/>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objetos">
    <p:spTree>
      <p:nvGrpSpPr>
        <p:cNvPr id="1" name=""/>
        <p:cNvGrpSpPr/>
        <p:nvPr/>
      </p:nvGrpSpPr>
      <p:grpSpPr>
        <a:xfrm>
          <a:off x="0" y="0"/>
          <a:ext cx="0" cy="0"/>
          <a:chOff x="0" y="0"/>
          <a:chExt cx="0" cy="0"/>
        </a:xfrm>
      </p:grpSpPr>
      <p:sp>
        <p:nvSpPr>
          <p:cNvPr id="20" name="Texto del título"/>
          <p:cNvSpPr txBox="1"/>
          <p:nvPr>
            <p:ph type="title"/>
          </p:nvPr>
        </p:nvSpPr>
        <p:spPr>
          <a:prstGeom prst="rect">
            <a:avLst/>
          </a:prstGeom>
        </p:spPr>
        <p:txBody>
          <a:bodyPr/>
          <a:lstStyle/>
          <a:p>
            <a:pPr/>
            <a:r>
              <a:t>Texto del título</a:t>
            </a:r>
          </a:p>
        </p:txBody>
      </p:sp>
      <p:sp>
        <p:nvSpPr>
          <p:cNvPr id="21"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cabezado de sección">
    <p:spTree>
      <p:nvGrpSpPr>
        <p:cNvPr id="1" name=""/>
        <p:cNvGrpSpPr/>
        <p:nvPr/>
      </p:nvGrpSpPr>
      <p:grpSpPr>
        <a:xfrm>
          <a:off x="0" y="0"/>
          <a:ext cx="0" cy="0"/>
          <a:chOff x="0" y="0"/>
          <a:chExt cx="0" cy="0"/>
        </a:xfrm>
      </p:grpSpPr>
      <p:sp>
        <p:nvSpPr>
          <p:cNvPr id="29" name="Texto del título"/>
          <p:cNvSpPr txBox="1"/>
          <p:nvPr>
            <p:ph type="title"/>
          </p:nvPr>
        </p:nvSpPr>
        <p:spPr>
          <a:xfrm>
            <a:off x="831850" y="1709738"/>
            <a:ext cx="10515600" cy="2852737"/>
          </a:xfrm>
          <a:prstGeom prst="rect">
            <a:avLst/>
          </a:prstGeom>
        </p:spPr>
        <p:txBody>
          <a:bodyPr anchor="b"/>
          <a:lstStyle>
            <a:lvl1pPr>
              <a:defRPr sz="6000"/>
            </a:lvl1pPr>
          </a:lstStyle>
          <a:p>
            <a:pPr/>
            <a:r>
              <a:t>Texto del título</a:t>
            </a:r>
          </a:p>
        </p:txBody>
      </p:sp>
      <p:sp>
        <p:nvSpPr>
          <p:cNvPr id="30" name="Nivel de texto 1…"/>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os objetos">
    <p:spTree>
      <p:nvGrpSpPr>
        <p:cNvPr id="1" name=""/>
        <p:cNvGrpSpPr/>
        <p:nvPr/>
      </p:nvGrpSpPr>
      <p:grpSpPr>
        <a:xfrm>
          <a:off x="0" y="0"/>
          <a:ext cx="0" cy="0"/>
          <a:chOff x="0" y="0"/>
          <a:chExt cx="0" cy="0"/>
        </a:xfrm>
      </p:grpSpPr>
      <p:sp>
        <p:nvSpPr>
          <p:cNvPr id="38" name="Texto del título"/>
          <p:cNvSpPr txBox="1"/>
          <p:nvPr>
            <p:ph type="title"/>
          </p:nvPr>
        </p:nvSpPr>
        <p:spPr>
          <a:prstGeom prst="rect">
            <a:avLst/>
          </a:prstGeom>
        </p:spPr>
        <p:txBody>
          <a:bodyPr/>
          <a:lstStyle/>
          <a:p>
            <a:pPr/>
            <a:r>
              <a:t>Texto del título</a:t>
            </a:r>
          </a:p>
        </p:txBody>
      </p:sp>
      <p:sp>
        <p:nvSpPr>
          <p:cNvPr id="39" name="Nivel de texto 1…"/>
          <p:cNvSpPr txBox="1"/>
          <p:nvPr>
            <p:ph type="body" sz="half" idx="1"/>
          </p:nvPr>
        </p:nvSpPr>
        <p:spPr>
          <a:xfrm>
            <a:off x="838200" y="1825625"/>
            <a:ext cx="5181600" cy="4351338"/>
          </a:xfrm>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ación">
    <p:spTree>
      <p:nvGrpSpPr>
        <p:cNvPr id="1" name=""/>
        <p:cNvGrpSpPr/>
        <p:nvPr/>
      </p:nvGrpSpPr>
      <p:grpSpPr>
        <a:xfrm>
          <a:off x="0" y="0"/>
          <a:ext cx="0" cy="0"/>
          <a:chOff x="0" y="0"/>
          <a:chExt cx="0" cy="0"/>
        </a:xfrm>
      </p:grpSpPr>
      <p:sp>
        <p:nvSpPr>
          <p:cNvPr id="47" name="Texto del título"/>
          <p:cNvSpPr txBox="1"/>
          <p:nvPr>
            <p:ph type="title"/>
          </p:nvPr>
        </p:nvSpPr>
        <p:spPr>
          <a:xfrm>
            <a:off x="839787" y="365125"/>
            <a:ext cx="10515601" cy="1325563"/>
          </a:xfrm>
          <a:prstGeom prst="rect">
            <a:avLst/>
          </a:prstGeom>
        </p:spPr>
        <p:txBody>
          <a:bodyPr/>
          <a:lstStyle/>
          <a:p>
            <a:pPr/>
            <a:r>
              <a:t>Texto del título</a:t>
            </a:r>
          </a:p>
        </p:txBody>
      </p:sp>
      <p:sp>
        <p:nvSpPr>
          <p:cNvPr id="48" name="Nivel de texto 1…"/>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Nivel de texto 1</a:t>
            </a:r>
          </a:p>
          <a:p>
            <a:pPr lvl="1"/>
            <a:r>
              <a:t>Nivel de texto 2</a:t>
            </a:r>
          </a:p>
          <a:p>
            <a:pPr lvl="2"/>
            <a:r>
              <a:t>Nivel de texto 3</a:t>
            </a:r>
          </a:p>
          <a:p>
            <a:pPr lvl="3"/>
            <a:r>
              <a:t>Nivel de texto 4</a:t>
            </a:r>
          </a:p>
          <a:p>
            <a:pPr lvl="4"/>
            <a:r>
              <a:t>Nivel de texto 5</a:t>
            </a:r>
          </a:p>
        </p:txBody>
      </p:sp>
      <p:sp>
        <p:nvSpPr>
          <p:cNvPr id="49" name="Marcador de texto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olo el título">
    <p:spTree>
      <p:nvGrpSpPr>
        <p:cNvPr id="1" name=""/>
        <p:cNvGrpSpPr/>
        <p:nvPr/>
      </p:nvGrpSpPr>
      <p:grpSpPr>
        <a:xfrm>
          <a:off x="0" y="0"/>
          <a:ext cx="0" cy="0"/>
          <a:chOff x="0" y="0"/>
          <a:chExt cx="0" cy="0"/>
        </a:xfrm>
      </p:grpSpPr>
      <p:sp>
        <p:nvSpPr>
          <p:cNvPr id="57" name="Texto del título"/>
          <p:cNvSpPr txBox="1"/>
          <p:nvPr>
            <p:ph type="title"/>
          </p:nvPr>
        </p:nvSpPr>
        <p:spPr>
          <a:prstGeom prst="rect">
            <a:avLst/>
          </a:prstGeom>
        </p:spPr>
        <p:txBody>
          <a:bodyPr/>
          <a:lstStyle/>
          <a:p>
            <a:pPr/>
            <a:r>
              <a:t>Texto del título</a:t>
            </a:r>
          </a:p>
        </p:txBody>
      </p:sp>
      <p:sp>
        <p:nvSpPr>
          <p:cNvPr id="5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6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ido con título">
    <p:spTree>
      <p:nvGrpSpPr>
        <p:cNvPr id="1" name=""/>
        <p:cNvGrpSpPr/>
        <p:nvPr/>
      </p:nvGrpSpPr>
      <p:grpSpPr>
        <a:xfrm>
          <a:off x="0" y="0"/>
          <a:ext cx="0" cy="0"/>
          <a:chOff x="0" y="0"/>
          <a:chExt cx="0" cy="0"/>
        </a:xfrm>
      </p:grpSpPr>
      <p:sp>
        <p:nvSpPr>
          <p:cNvPr id="72" name="Texto del título"/>
          <p:cNvSpPr txBox="1"/>
          <p:nvPr>
            <p:ph type="title"/>
          </p:nvPr>
        </p:nvSpPr>
        <p:spPr>
          <a:xfrm>
            <a:off x="839787" y="457200"/>
            <a:ext cx="3932239" cy="1600200"/>
          </a:xfrm>
          <a:prstGeom prst="rect">
            <a:avLst/>
          </a:prstGeom>
        </p:spPr>
        <p:txBody>
          <a:bodyPr anchor="b"/>
          <a:lstStyle>
            <a:lvl1pPr>
              <a:defRPr sz="3200"/>
            </a:lvl1pPr>
          </a:lstStyle>
          <a:p>
            <a:pPr/>
            <a:r>
              <a:t>Texto del título</a:t>
            </a:r>
          </a:p>
        </p:txBody>
      </p:sp>
      <p:sp>
        <p:nvSpPr>
          <p:cNvPr id="73" name="Nivel de texto 1…"/>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Nivel de texto 1</a:t>
            </a:r>
          </a:p>
          <a:p>
            <a:pPr lvl="1"/>
            <a:r>
              <a:t>Nivel de texto 2</a:t>
            </a:r>
          </a:p>
          <a:p>
            <a:pPr lvl="2"/>
            <a:r>
              <a:t>Nivel de texto 3</a:t>
            </a:r>
          </a:p>
          <a:p>
            <a:pPr lvl="3"/>
            <a:r>
              <a:t>Nivel de texto 4</a:t>
            </a:r>
          </a:p>
          <a:p>
            <a:pPr lvl="4"/>
            <a:r>
              <a:t>Nivel de texto 5</a:t>
            </a:r>
          </a:p>
        </p:txBody>
      </p:sp>
      <p:sp>
        <p:nvSpPr>
          <p:cNvPr id="74" name="Marcador de texto 3"/>
          <p:cNvSpPr/>
          <p:nvPr>
            <p:ph type="body" sz="quarter" idx="21"/>
          </p:nvPr>
        </p:nvSpPr>
        <p:spPr>
          <a:xfrm>
            <a:off x="839787" y="2057400"/>
            <a:ext cx="3932239" cy="3811588"/>
          </a:xfrm>
          <a:prstGeom prst="rect">
            <a:avLst/>
          </a:prstGeom>
        </p:spPr>
        <p:txBody>
          <a:bodyPr/>
          <a:lstStyle/>
          <a:p>
            <a:pPr marL="0" indent="0">
              <a:buSzTx/>
              <a:buFontTx/>
              <a:buNone/>
              <a:defRPr sz="1600"/>
            </a:pPr>
          </a:p>
        </p:txBody>
      </p:sp>
      <p:sp>
        <p:nvSpPr>
          <p:cNvPr id="7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n con título">
    <p:spTree>
      <p:nvGrpSpPr>
        <p:cNvPr id="1" name=""/>
        <p:cNvGrpSpPr/>
        <p:nvPr/>
      </p:nvGrpSpPr>
      <p:grpSpPr>
        <a:xfrm>
          <a:off x="0" y="0"/>
          <a:ext cx="0" cy="0"/>
          <a:chOff x="0" y="0"/>
          <a:chExt cx="0" cy="0"/>
        </a:xfrm>
      </p:grpSpPr>
      <p:sp>
        <p:nvSpPr>
          <p:cNvPr id="82" name="Texto del título"/>
          <p:cNvSpPr txBox="1"/>
          <p:nvPr>
            <p:ph type="title"/>
          </p:nvPr>
        </p:nvSpPr>
        <p:spPr>
          <a:xfrm>
            <a:off x="839787" y="457200"/>
            <a:ext cx="3932239" cy="1600200"/>
          </a:xfrm>
          <a:prstGeom prst="rect">
            <a:avLst/>
          </a:prstGeom>
        </p:spPr>
        <p:txBody>
          <a:bodyPr anchor="b"/>
          <a:lstStyle>
            <a:lvl1pPr>
              <a:defRPr sz="3200"/>
            </a:lvl1pPr>
          </a:lstStyle>
          <a:p>
            <a:pPr/>
            <a:r>
              <a:t>Texto del título</a:t>
            </a:r>
          </a:p>
        </p:txBody>
      </p:sp>
      <p:sp>
        <p:nvSpPr>
          <p:cNvPr id="83" name="Marcador de posición de imagen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Nivel de texto 1…"/>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el título"/>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Texto del título</a:t>
            </a:r>
          </a:p>
        </p:txBody>
      </p:sp>
      <p:sp>
        <p:nvSpPr>
          <p:cNvPr id="3" name="Nivel de texto 1…"/>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jpeg"/><Relationship Id="rId4" Type="http://schemas.openxmlformats.org/officeDocument/2006/relationships/image" Target="../media/image6.png"/><Relationship Id="rId5"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hyperlink" Target="http://www.caritasmadrid.org" TargetMode="External"/><Relationship Id="rId6"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8.png"/><Relationship Id="rId4"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1.png"/><Relationship Id="rId4" Type="http://schemas.openxmlformats.org/officeDocument/2006/relationships/image" Target="../media/image1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https://www.youtube.com/embed/pukpnfP677A?feature=oembed" TargetMode="External"/><Relationship Id="rId3" Type="http://schemas.openxmlformats.org/officeDocument/2006/relationships/image" Target="../media/image1.jpeg"/><Relationship Id="rId4" Type="http://schemas.openxmlformats.org/officeDocument/2006/relationships/hyperlink" Target="https://youtu.be/pukpnfP677A"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video" Target="https://www.youtube.com/embed/EzvQjNhE8yo?feature=oembed" TargetMode="External"/><Relationship Id="rId5" Type="http://schemas.openxmlformats.org/officeDocument/2006/relationships/image" Target="../media/image6.jpeg"/><Relationship Id="rId6" Type="http://schemas.openxmlformats.org/officeDocument/2006/relationships/hyperlink" Target="https://www.youtube.com/watch?v=EzvQjNhE8yo" TargetMode="Externa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https://www.youtube.com/embed/dPvV_v81EGg?feature=oembed" TargetMode="External"/><Relationship Id="rId3" Type="http://schemas.openxmlformats.org/officeDocument/2006/relationships/image" Target="../media/image2.jpeg"/><Relationship Id="rId4" Type="http://schemas.openxmlformats.org/officeDocument/2006/relationships/hyperlink" Target="https://youtu.be/dPvV_v81EGg"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Roll up CM navidad 23.pdf" descr="Roll up CM navidad 23.pdf"/>
          <p:cNvPicPr>
            <a:picLocks noChangeAspect="1"/>
          </p:cNvPicPr>
          <p:nvPr/>
        </p:nvPicPr>
        <p:blipFill>
          <a:blip r:embed="rId2">
            <a:extLst/>
          </a:blip>
          <a:srcRect l="0" t="29109" r="0" b="3098"/>
          <a:stretch>
            <a:fillRect/>
          </a:stretch>
        </p:blipFill>
        <p:spPr>
          <a:xfrm>
            <a:off x="-5715" y="1783"/>
            <a:ext cx="4296577" cy="6854434"/>
          </a:xfrm>
          <a:prstGeom prst="rect">
            <a:avLst/>
          </a:prstGeom>
          <a:ln w="12700">
            <a:miter lim="400000"/>
          </a:ln>
        </p:spPr>
      </p:pic>
      <p:sp>
        <p:nvSpPr>
          <p:cNvPr id="95" name="Rectangle 81"/>
          <p:cNvSpPr/>
          <p:nvPr/>
        </p:nvSpPr>
        <p:spPr>
          <a:xfrm>
            <a:off x="0" y="1016867"/>
            <a:ext cx="128016" cy="653904"/>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96"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sp>
        <p:nvSpPr>
          <p:cNvPr id="97" name="Conector recto 8"/>
          <p:cNvSpPr/>
          <p:nvPr/>
        </p:nvSpPr>
        <p:spPr>
          <a:xfrm>
            <a:off x="982381" y="1076830"/>
            <a:ext cx="2348748" cy="1"/>
          </a:xfrm>
          <a:prstGeom prst="line">
            <a:avLst/>
          </a:prstGeom>
          <a:ln w="19050">
            <a:solidFill>
              <a:srgbClr val="808080"/>
            </a:solidFill>
            <a:miter/>
          </a:ln>
        </p:spPr>
        <p:txBody>
          <a:bodyPr lIns="45719" rIns="45719"/>
          <a:lstStyle/>
          <a:p>
            <a:pPr/>
          </a:p>
        </p:txBody>
      </p:sp>
      <p:sp>
        <p:nvSpPr>
          <p:cNvPr id="98" name="Título 1"/>
          <p:cNvSpPr txBox="1"/>
          <p:nvPr/>
        </p:nvSpPr>
        <p:spPr>
          <a:xfrm>
            <a:off x="4675124" y="1623640"/>
            <a:ext cx="7053339" cy="235476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ctr">
              <a:lnSpc>
                <a:spcPct val="90000"/>
              </a:lnSpc>
              <a:defRPr sz="4200">
                <a:solidFill>
                  <a:srgbClr val="C0313B"/>
                </a:solidFill>
                <a:latin typeface="Montserrat-Bold"/>
                <a:ea typeface="Montserrat-Bold"/>
                <a:cs typeface="Montserrat-Bold"/>
                <a:sym typeface="Montserrat-Bold"/>
              </a:defRPr>
            </a:pPr>
            <a:r>
              <a:t>PRESENTACIÓN</a:t>
            </a:r>
          </a:p>
          <a:p>
            <a:pPr algn="ctr">
              <a:lnSpc>
                <a:spcPct val="90000"/>
              </a:lnSpc>
              <a:defRPr sz="4200">
                <a:solidFill>
                  <a:srgbClr val="C0313B"/>
                </a:solidFill>
                <a:latin typeface="Montserrat-Bold"/>
                <a:ea typeface="Montserrat-Bold"/>
                <a:cs typeface="Montserrat-Bold"/>
                <a:sym typeface="Montserrat-Bold"/>
              </a:defRPr>
            </a:pPr>
            <a:r>
              <a:t>CAMPAÑA DE NAVIDAD</a:t>
            </a:r>
          </a:p>
        </p:txBody>
      </p:sp>
      <p:pic>
        <p:nvPicPr>
          <p:cNvPr id="99" name="Imagen 3" descr="Imagen 3"/>
          <p:cNvPicPr>
            <a:picLocks noChangeAspect="1"/>
          </p:cNvPicPr>
          <p:nvPr/>
        </p:nvPicPr>
        <p:blipFill>
          <a:blip r:embed="rId3">
            <a:extLst/>
          </a:blip>
          <a:stretch>
            <a:fillRect/>
          </a:stretch>
        </p:blipFill>
        <p:spPr>
          <a:xfrm>
            <a:off x="6772470" y="4050906"/>
            <a:ext cx="2858648" cy="219430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Rectangle 75"/>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p>
        </p:txBody>
      </p:sp>
      <p:pic>
        <p:nvPicPr>
          <p:cNvPr id="159" name="Imagen 10" descr="Imagen 10"/>
          <p:cNvPicPr>
            <a:picLocks noChangeAspect="1"/>
          </p:cNvPicPr>
          <p:nvPr/>
        </p:nvPicPr>
        <p:blipFill>
          <a:blip r:embed="rId2">
            <a:extLst/>
          </a:blip>
          <a:stretch>
            <a:fillRect/>
          </a:stretch>
        </p:blipFill>
        <p:spPr>
          <a:xfrm>
            <a:off x="10195203" y="6186471"/>
            <a:ext cx="1544577" cy="379960"/>
          </a:xfrm>
          <a:prstGeom prst="rect">
            <a:avLst/>
          </a:prstGeom>
          <a:ln w="12700">
            <a:miter lim="400000"/>
          </a:ln>
        </p:spPr>
      </p:pic>
      <p:sp>
        <p:nvSpPr>
          <p:cNvPr id="160"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sp>
        <p:nvSpPr>
          <p:cNvPr id="161" name="Título 1"/>
          <p:cNvSpPr txBox="1"/>
          <p:nvPr/>
        </p:nvSpPr>
        <p:spPr>
          <a:xfrm>
            <a:off x="4732823" y="681035"/>
            <a:ext cx="5196638" cy="132556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800">
                <a:solidFill>
                  <a:srgbClr val="C00000"/>
                </a:solidFill>
                <a:latin typeface="Montserrat-Bold"/>
                <a:ea typeface="Montserrat-Bold"/>
                <a:cs typeface="Montserrat-Bold"/>
                <a:sym typeface="Montserrat-Bold"/>
              </a:defRPr>
            </a:lvl1pPr>
          </a:lstStyle>
          <a:p>
            <a:pPr/>
            <a:r>
              <a:t>OBJETIVOS</a:t>
            </a:r>
          </a:p>
        </p:txBody>
      </p:sp>
      <p:grpSp>
        <p:nvGrpSpPr>
          <p:cNvPr id="165" name="Agrupar"/>
          <p:cNvGrpSpPr/>
          <p:nvPr/>
        </p:nvGrpSpPr>
        <p:grpSpPr>
          <a:xfrm>
            <a:off x="5377336" y="1807940"/>
            <a:ext cx="5679128" cy="5300768"/>
            <a:chOff x="0" y="0"/>
            <a:chExt cx="5679126" cy="5300766"/>
          </a:xfrm>
        </p:grpSpPr>
        <p:sp>
          <p:nvSpPr>
            <p:cNvPr id="162" name="CuadroTexto 5"/>
            <p:cNvSpPr txBox="1"/>
            <p:nvPr/>
          </p:nvSpPr>
          <p:spPr>
            <a:xfrm>
              <a:off x="479415" y="0"/>
              <a:ext cx="5199712" cy="53007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noAutofit/>
            </a:bodyPr>
            <a:lstStyle/>
            <a:p>
              <a:pPr marL="457200" indent="-317500" defTabSz="457200">
                <a:lnSpc>
                  <a:spcPts val="3500"/>
                </a:lnSpc>
                <a:buClr>
                  <a:srgbClr val="000000"/>
                </a:buClr>
                <a:buSzPct val="100000"/>
                <a:buFont typeface="Arial"/>
                <a:buChar char="•"/>
                <a:defRPr sz="1300">
                  <a:latin typeface="Arial"/>
                  <a:ea typeface="Arial"/>
                  <a:cs typeface="Arial"/>
                  <a:sym typeface="Arial"/>
                </a:defRPr>
              </a:pPr>
              <a:r>
                <a:rPr b="1"/>
                <a:t>Sensibilizar</a:t>
              </a:r>
              <a:r>
                <a:t> al hilo del Nacimiento del Niño Dios en un portal sobre la r</a:t>
              </a:r>
              <a:r>
                <a:rPr b="1"/>
                <a:t>ealidad que viven muchas personas y familias, que están a nuestro lado.</a:t>
              </a:r>
            </a:p>
            <a:p>
              <a:pPr defTabSz="457200">
                <a:lnSpc>
                  <a:spcPts val="3500"/>
                </a:lnSpc>
                <a:defRPr sz="1300">
                  <a:latin typeface="Arial"/>
                  <a:ea typeface="Arial"/>
                  <a:cs typeface="Arial"/>
                  <a:sym typeface="Arial"/>
                </a:defRPr>
              </a:pPr>
            </a:p>
            <a:p>
              <a:pPr marL="457200" indent="-317500" defTabSz="457200">
                <a:lnSpc>
                  <a:spcPts val="3500"/>
                </a:lnSpc>
                <a:buClr>
                  <a:srgbClr val="000000"/>
                </a:buClr>
                <a:buSzPct val="100000"/>
                <a:buFont typeface="Arial"/>
                <a:buChar char="•"/>
                <a:defRPr sz="1300">
                  <a:latin typeface="Arial"/>
                  <a:ea typeface="Arial"/>
                  <a:cs typeface="Arial"/>
                  <a:sym typeface="Arial"/>
                </a:defRPr>
              </a:pPr>
            </a:p>
            <a:p>
              <a:pPr lvl="2" indent="457200" defTabSz="457200">
                <a:lnSpc>
                  <a:spcPts val="3500"/>
                </a:lnSpc>
                <a:defRPr sz="1300">
                  <a:latin typeface="Arial"/>
                  <a:ea typeface="Arial"/>
                  <a:cs typeface="Arial"/>
                  <a:sym typeface="Arial"/>
                </a:defRPr>
              </a:pPr>
              <a:r>
                <a:rPr b="1"/>
                <a:t>Abrir el corazón del Amor</a:t>
              </a:r>
              <a:r>
                <a:t> </a:t>
              </a:r>
              <a:r>
                <a:rPr b="1"/>
                <a:t>a los demás</a:t>
              </a:r>
              <a:r>
                <a:t> nuestras vidas personales, comunitarias y eclesiales que nos llenen </a:t>
              </a:r>
              <a:r>
                <a:rPr b="1"/>
                <a:t>de humanidad para contagiar y para compartir </a:t>
              </a:r>
              <a:r>
                <a:t>en cada lugar y espacio donde somos y vivimos.</a:t>
              </a:r>
              <a:br/>
            </a:p>
            <a:p>
              <a:pPr defTabSz="457200">
                <a:lnSpc>
                  <a:spcPts val="3500"/>
                </a:lnSpc>
                <a:defRPr sz="1300">
                  <a:latin typeface="Arial"/>
                  <a:ea typeface="Arial"/>
                  <a:cs typeface="Arial"/>
                  <a:sym typeface="Arial"/>
                </a:defRPr>
              </a:pPr>
            </a:p>
            <a:p>
              <a:pPr marL="397668" indent="-257968" defTabSz="457200">
                <a:lnSpc>
                  <a:spcPts val="3800"/>
                </a:lnSpc>
                <a:buClr>
                  <a:srgbClr val="000000"/>
                </a:buClr>
                <a:buSzPct val="100000"/>
                <a:buFont typeface="Arial"/>
                <a:buChar char="•"/>
                <a:defRPr sz="1600">
                  <a:latin typeface="Arial"/>
                  <a:ea typeface="Arial"/>
                  <a:cs typeface="Arial"/>
                  <a:sym typeface="Arial"/>
                </a:defRPr>
              </a:pPr>
              <a:r>
                <a:rPr b="1" sz="1300"/>
                <a:t>Lograr que la solidaridad sea un compromiso de vida </a:t>
              </a:r>
              <a:r>
                <a:rPr sz="1300"/>
                <a:t>que lleve al cambio y la mejora de tantas personas y familias rotas y necesitadas.</a:t>
              </a:r>
              <a:br/>
            </a:p>
          </p:txBody>
        </p:sp>
        <p:pic>
          <p:nvPicPr>
            <p:cNvPr id="163" name="Captura de pantalla 2022-11-22 a las 0.26.38.png" descr="Captura de pantalla 2022-11-22 a las 0.26.38.png"/>
            <p:cNvPicPr>
              <a:picLocks noChangeAspect="1"/>
            </p:cNvPicPr>
            <p:nvPr/>
          </p:nvPicPr>
          <p:blipFill>
            <a:blip r:embed="rId3">
              <a:extLst/>
            </a:blip>
            <a:srcRect l="4110" t="22717" r="78940" b="65368"/>
            <a:stretch>
              <a:fillRect/>
            </a:stretch>
          </p:blipFill>
          <p:spPr>
            <a:xfrm>
              <a:off x="0" y="24727"/>
              <a:ext cx="829223" cy="645415"/>
            </a:xfrm>
            <a:prstGeom prst="rect">
              <a:avLst/>
            </a:prstGeom>
            <a:ln w="12700" cap="flat">
              <a:noFill/>
              <a:miter lim="400000"/>
            </a:ln>
            <a:effectLst/>
          </p:spPr>
        </p:pic>
        <p:pic>
          <p:nvPicPr>
            <p:cNvPr id="164" name="Captura de pantalla 2022-11-22 a las 0.26.38.png" descr="Captura de pantalla 2022-11-22 a las 0.26.38.png"/>
            <p:cNvPicPr>
              <a:picLocks noChangeAspect="1"/>
            </p:cNvPicPr>
            <p:nvPr/>
          </p:nvPicPr>
          <p:blipFill>
            <a:blip r:embed="rId3">
              <a:extLst/>
            </a:blip>
            <a:srcRect l="4110" t="40158" r="78940" b="45135"/>
            <a:stretch>
              <a:fillRect/>
            </a:stretch>
          </p:blipFill>
          <p:spPr>
            <a:xfrm>
              <a:off x="118533" y="2692192"/>
              <a:ext cx="829223" cy="796739"/>
            </a:xfrm>
            <a:prstGeom prst="rect">
              <a:avLst/>
            </a:prstGeom>
            <a:ln w="12700" cap="flat">
              <a:noFill/>
              <a:miter lim="400000"/>
            </a:ln>
            <a:effectLst/>
          </p:spPr>
        </p:pic>
      </p:grpSp>
      <p:pic>
        <p:nvPicPr>
          <p:cNvPr id="166" name="vela.png" descr="vela.png"/>
          <p:cNvPicPr>
            <a:picLocks noChangeAspect="1"/>
          </p:cNvPicPr>
          <p:nvPr/>
        </p:nvPicPr>
        <p:blipFill>
          <a:blip r:embed="rId4">
            <a:extLst/>
          </a:blip>
          <a:stretch>
            <a:fillRect/>
          </a:stretch>
        </p:blipFill>
        <p:spPr>
          <a:xfrm>
            <a:off x="5647299" y="3103724"/>
            <a:ext cx="436458" cy="872914"/>
          </a:xfrm>
          <a:prstGeom prst="rect">
            <a:avLst/>
          </a:prstGeom>
          <a:ln w="12700">
            <a:miter lim="400000"/>
          </a:ln>
        </p:spPr>
      </p:pic>
      <p:pic>
        <p:nvPicPr>
          <p:cNvPr id="167" name="Roll up CM navidad 23.pdf" descr="Roll up CM navidad 23.pdf"/>
          <p:cNvPicPr>
            <a:picLocks noChangeAspect="1"/>
          </p:cNvPicPr>
          <p:nvPr/>
        </p:nvPicPr>
        <p:blipFill>
          <a:blip r:embed="rId5">
            <a:extLst/>
          </a:blip>
          <a:srcRect l="0" t="29109" r="0" b="3098"/>
          <a:stretch>
            <a:fillRect/>
          </a:stretch>
        </p:blipFill>
        <p:spPr>
          <a:xfrm>
            <a:off x="-5715" y="1783"/>
            <a:ext cx="4296577" cy="6854434"/>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Imagen 10" descr="Imagen 10"/>
          <p:cNvPicPr>
            <a:picLocks noChangeAspect="1"/>
          </p:cNvPicPr>
          <p:nvPr/>
        </p:nvPicPr>
        <p:blipFill>
          <a:blip r:embed="rId2">
            <a:extLst/>
          </a:blip>
          <a:stretch>
            <a:fillRect/>
          </a:stretch>
        </p:blipFill>
        <p:spPr>
          <a:xfrm>
            <a:off x="10195203" y="6186471"/>
            <a:ext cx="1544577" cy="379960"/>
          </a:xfrm>
          <a:prstGeom prst="rect">
            <a:avLst/>
          </a:prstGeom>
          <a:ln w="12700">
            <a:miter lim="400000"/>
          </a:ln>
        </p:spPr>
      </p:pic>
      <p:sp>
        <p:nvSpPr>
          <p:cNvPr id="170"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sp>
        <p:nvSpPr>
          <p:cNvPr id="171" name="Para las Parroquias"/>
          <p:cNvSpPr txBox="1"/>
          <p:nvPr/>
        </p:nvSpPr>
        <p:spPr>
          <a:xfrm>
            <a:off x="4815118" y="1019241"/>
            <a:ext cx="4315750" cy="436397"/>
          </a:xfrm>
          <a:prstGeom prst="rect">
            <a:avLst/>
          </a:prstGeom>
          <a:solidFill>
            <a:srgbClr val="C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2200">
                <a:solidFill>
                  <a:srgbClr val="FFFFFF"/>
                </a:solidFill>
                <a:latin typeface="Helvetica Neue Medium"/>
                <a:ea typeface="Helvetica Neue Medium"/>
                <a:cs typeface="Helvetica Neue Medium"/>
                <a:sym typeface="Helvetica Neue Medium"/>
              </a:defRPr>
            </a:lvl1pPr>
          </a:lstStyle>
          <a:p>
            <a:pPr/>
            <a:r>
              <a:t>CARTEL GRANDE Y PEQUEÑO</a:t>
            </a:r>
          </a:p>
        </p:txBody>
      </p:sp>
      <p:sp>
        <p:nvSpPr>
          <p:cNvPr id="172" name="Para las Parroquias"/>
          <p:cNvSpPr txBox="1"/>
          <p:nvPr/>
        </p:nvSpPr>
        <p:spPr>
          <a:xfrm>
            <a:off x="4561118" y="3890334"/>
            <a:ext cx="2349478" cy="436396"/>
          </a:xfrm>
          <a:prstGeom prst="rect">
            <a:avLst/>
          </a:prstGeom>
          <a:solidFill>
            <a:srgbClr val="C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2200">
                <a:solidFill>
                  <a:srgbClr val="FFFFFF"/>
                </a:solidFill>
                <a:latin typeface="Helvetica Neue Medium"/>
                <a:ea typeface="Helvetica Neue Medium"/>
                <a:cs typeface="Helvetica Neue Medium"/>
                <a:sym typeface="Helvetica Neue Medium"/>
              </a:defRPr>
            </a:lvl1pPr>
          </a:lstStyle>
          <a:p>
            <a:pPr/>
            <a:r>
              <a:t>Postal Navidad</a:t>
            </a:r>
          </a:p>
        </p:txBody>
      </p:sp>
      <p:pic>
        <p:nvPicPr>
          <p:cNvPr id="173" name="Cartel Navidad 2023 CMYK.jpg" descr="Cartel Navidad 2023 CMYK.jpg"/>
          <p:cNvPicPr>
            <a:picLocks noChangeAspect="1"/>
          </p:cNvPicPr>
          <p:nvPr/>
        </p:nvPicPr>
        <p:blipFill>
          <a:blip r:embed="rId3">
            <a:extLst/>
          </a:blip>
          <a:stretch>
            <a:fillRect/>
          </a:stretch>
        </p:blipFill>
        <p:spPr>
          <a:xfrm>
            <a:off x="7998228" y="1600925"/>
            <a:ext cx="2894425" cy="4076304"/>
          </a:xfrm>
          <a:prstGeom prst="rect">
            <a:avLst/>
          </a:prstGeom>
          <a:ln w="12700">
            <a:miter lim="400000"/>
          </a:ln>
        </p:spPr>
      </p:pic>
      <p:pic>
        <p:nvPicPr>
          <p:cNvPr id="174" name="Tarjeta Navidad 2023 con sangres.pdf" descr="Tarjeta Navidad 2023 con sangres.pdf"/>
          <p:cNvPicPr>
            <a:picLocks noChangeAspect="1"/>
          </p:cNvPicPr>
          <p:nvPr/>
        </p:nvPicPr>
        <p:blipFill>
          <a:blip r:embed="rId4">
            <a:extLst/>
          </a:blip>
          <a:stretch>
            <a:fillRect/>
          </a:stretch>
        </p:blipFill>
        <p:spPr>
          <a:xfrm>
            <a:off x="4600316" y="4503064"/>
            <a:ext cx="3982644" cy="2019370"/>
          </a:xfrm>
          <a:prstGeom prst="rect">
            <a:avLst/>
          </a:prstGeom>
          <a:ln w="12700">
            <a:miter lim="400000"/>
          </a:ln>
        </p:spPr>
      </p:pic>
      <p:pic>
        <p:nvPicPr>
          <p:cNvPr id="175" name="Roll up CM navidad 23.pdf" descr="Roll up CM navidad 23.pdf"/>
          <p:cNvPicPr>
            <a:picLocks noChangeAspect="1"/>
          </p:cNvPicPr>
          <p:nvPr/>
        </p:nvPicPr>
        <p:blipFill>
          <a:blip r:embed="rId5">
            <a:extLst/>
          </a:blip>
          <a:srcRect l="0" t="29109" r="0" b="3098"/>
          <a:stretch>
            <a:fillRect/>
          </a:stretch>
        </p:blipFill>
        <p:spPr>
          <a:xfrm>
            <a:off x="-5715" y="1783"/>
            <a:ext cx="4296577" cy="6854434"/>
          </a:xfrm>
          <a:prstGeom prst="rect">
            <a:avLst/>
          </a:prstGeom>
          <a:ln w="12700">
            <a:miter lim="400000"/>
          </a:ln>
        </p:spPr>
      </p:pic>
      <p:sp>
        <p:nvSpPr>
          <p:cNvPr id="176" name="Título 1"/>
          <p:cNvSpPr txBox="1"/>
          <p:nvPr/>
        </p:nvSpPr>
        <p:spPr>
          <a:xfrm>
            <a:off x="902323" y="612757"/>
            <a:ext cx="2349478" cy="132556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lnSpc>
                <a:spcPct val="90000"/>
              </a:lnSpc>
              <a:defRPr sz="2100">
                <a:solidFill>
                  <a:srgbClr val="FFFFFF"/>
                </a:solidFill>
                <a:latin typeface="Arial Black"/>
                <a:ea typeface="Arial Black"/>
                <a:cs typeface="Arial Black"/>
                <a:sym typeface="Arial Black"/>
              </a:defRPr>
            </a:lvl1pPr>
          </a:lstStyle>
          <a:p>
            <a:pPr/>
            <a:r>
              <a:t>MATERIALES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Rectangle 81"/>
          <p:cNvSpPr/>
          <p:nvPr/>
        </p:nvSpPr>
        <p:spPr>
          <a:xfrm>
            <a:off x="0" y="1016867"/>
            <a:ext cx="128016" cy="653904"/>
          </a:xfrm>
          <a:prstGeom prst="rect">
            <a:avLst/>
          </a:prstGeom>
          <a:solidFill>
            <a:schemeClr val="accent2"/>
          </a:solidFill>
          <a:ln w="12700">
            <a:miter lim="400000"/>
          </a:ln>
        </p:spPr>
        <p:txBody>
          <a:bodyPr lIns="45719" rIns="45719" anchor="ctr"/>
          <a:lstStyle/>
          <a:p>
            <a:pPr algn="ctr">
              <a:defRPr>
                <a:solidFill>
                  <a:srgbClr val="FFFFFF"/>
                </a:solidFill>
              </a:defRPr>
            </a:pPr>
          </a:p>
        </p:txBody>
      </p:sp>
      <p:pic>
        <p:nvPicPr>
          <p:cNvPr id="179" name="Imagen 10" descr="Imagen 10"/>
          <p:cNvPicPr>
            <a:picLocks noChangeAspect="1"/>
          </p:cNvPicPr>
          <p:nvPr/>
        </p:nvPicPr>
        <p:blipFill>
          <a:blip r:embed="rId2">
            <a:extLst/>
          </a:blip>
          <a:stretch>
            <a:fillRect/>
          </a:stretch>
        </p:blipFill>
        <p:spPr>
          <a:xfrm>
            <a:off x="10195203" y="6186471"/>
            <a:ext cx="1544577" cy="379960"/>
          </a:xfrm>
          <a:prstGeom prst="rect">
            <a:avLst/>
          </a:prstGeom>
          <a:ln w="12700">
            <a:miter lim="400000"/>
          </a:ln>
        </p:spPr>
      </p:pic>
      <p:sp>
        <p:nvSpPr>
          <p:cNvPr id="180"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sp>
        <p:nvSpPr>
          <p:cNvPr id="181" name="Título 1"/>
          <p:cNvSpPr txBox="1"/>
          <p:nvPr/>
        </p:nvSpPr>
        <p:spPr>
          <a:xfrm>
            <a:off x="915023" y="202551"/>
            <a:ext cx="2713066"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800">
                <a:solidFill>
                  <a:srgbClr val="FFFFFF"/>
                </a:solidFill>
                <a:latin typeface="Arial Black"/>
                <a:ea typeface="Arial Black"/>
                <a:cs typeface="Arial Black"/>
                <a:sym typeface="Arial Black"/>
              </a:defRPr>
            </a:lvl1pPr>
          </a:lstStyle>
          <a:p>
            <a:pPr/>
            <a:r>
              <a:t>MATERIALES</a:t>
            </a:r>
          </a:p>
        </p:txBody>
      </p:sp>
      <p:sp>
        <p:nvSpPr>
          <p:cNvPr id="182" name="Marcador de contenido 2"/>
          <p:cNvSpPr txBox="1"/>
          <p:nvPr>
            <p:ph type="body" sz="half" idx="1"/>
          </p:nvPr>
        </p:nvSpPr>
        <p:spPr>
          <a:xfrm>
            <a:off x="4820198" y="2765644"/>
            <a:ext cx="6815433" cy="3930416"/>
          </a:xfrm>
          <a:prstGeom prst="rect">
            <a:avLst/>
          </a:prstGeom>
        </p:spPr>
        <p:txBody>
          <a:bodyPr/>
          <a:lstStyle/>
          <a:p>
            <a:pPr marL="0" indent="0" defTabSz="539495">
              <a:lnSpc>
                <a:spcPct val="81000"/>
              </a:lnSpc>
              <a:spcBef>
                <a:spcPts val="0"/>
              </a:spcBef>
              <a:buSzTx/>
              <a:buNone/>
              <a:defRPr sz="1298">
                <a:solidFill>
                  <a:srgbClr val="C00000"/>
                </a:solidFill>
                <a:latin typeface="Montserrat-Bold"/>
                <a:ea typeface="Montserrat-Bold"/>
                <a:cs typeface="Montserrat-Bold"/>
                <a:sym typeface="Montserrat-Bold"/>
              </a:defRPr>
            </a:pPr>
            <a:r>
              <a:t>COMPROMISO SOLIDARIO</a:t>
            </a:r>
          </a:p>
          <a:p>
            <a:pPr marL="0" indent="0" defTabSz="539495">
              <a:lnSpc>
                <a:spcPct val="81000"/>
              </a:lnSpc>
              <a:spcBef>
                <a:spcPts val="0"/>
              </a:spcBef>
              <a:buSzTx/>
              <a:buNone/>
              <a:defRPr sz="1769">
                <a:solidFill>
                  <a:srgbClr val="C00000"/>
                </a:solidFill>
                <a:latin typeface="Montserrat-Bold"/>
                <a:ea typeface="Montserrat-Bold"/>
                <a:cs typeface="Montserrat-Bold"/>
                <a:sym typeface="Montserrat-Bold"/>
              </a:defRPr>
            </a:pPr>
            <a:endParaRPr>
              <a:solidFill>
                <a:srgbClr val="000000"/>
              </a:solidFill>
            </a:endParaRPr>
          </a:p>
          <a:p>
            <a:pPr marL="269747" indent="-187324" defTabSz="269747">
              <a:lnSpc>
                <a:spcPct val="100000"/>
              </a:lnSpc>
              <a:spcBef>
                <a:spcPts val="600"/>
              </a:spcBef>
              <a:buClr>
                <a:srgbClr val="242424"/>
              </a:buClr>
              <a:buFont typeface="TimesNewRomanPSMT"/>
              <a:defRPr sz="1101">
                <a:solidFill>
                  <a:srgbClr val="242424"/>
                </a:solidFill>
                <a:latin typeface="+mn-lt"/>
                <a:ea typeface="+mn-ea"/>
                <a:cs typeface="+mn-cs"/>
                <a:sym typeface="Helvetica"/>
              </a:defRPr>
            </a:pPr>
            <a:r>
              <a:t>Artículo sobre Adviento</a:t>
            </a:r>
            <a:endParaRPr>
              <a:solidFill>
                <a:srgbClr val="000000"/>
              </a:solidFill>
            </a:endParaRPr>
          </a:p>
          <a:p>
            <a:pPr marL="269747" indent="-187324" defTabSz="269747">
              <a:lnSpc>
                <a:spcPct val="100000"/>
              </a:lnSpc>
              <a:spcBef>
                <a:spcPts val="600"/>
              </a:spcBef>
              <a:buClr>
                <a:srgbClr val="242424"/>
              </a:buClr>
              <a:buFont typeface="TimesNewRomanPSMT"/>
              <a:defRPr sz="1101">
                <a:solidFill>
                  <a:srgbClr val="242424"/>
                </a:solidFill>
                <a:latin typeface="+mn-lt"/>
                <a:ea typeface="+mn-ea"/>
                <a:cs typeface="+mn-cs"/>
                <a:sym typeface="Helvetica"/>
              </a:defRPr>
            </a:pPr>
            <a:r>
              <a:t>Artículo sobre voluntariado</a:t>
            </a:r>
            <a:endParaRPr>
              <a:solidFill>
                <a:srgbClr val="000000"/>
              </a:solidFill>
            </a:endParaRPr>
          </a:p>
          <a:p>
            <a:pPr marL="269747" indent="-187324" defTabSz="269747">
              <a:lnSpc>
                <a:spcPct val="100000"/>
              </a:lnSpc>
              <a:spcBef>
                <a:spcPts val="600"/>
              </a:spcBef>
              <a:buClr>
                <a:srgbClr val="242424"/>
              </a:buClr>
              <a:buFont typeface="TimesNewRomanPSMT"/>
              <a:defRPr sz="1101">
                <a:solidFill>
                  <a:srgbClr val="242424"/>
                </a:solidFill>
                <a:latin typeface="+mn-lt"/>
                <a:ea typeface="+mn-ea"/>
                <a:cs typeface="+mn-cs"/>
                <a:sym typeface="Helvetica"/>
              </a:defRPr>
            </a:pPr>
            <a:r>
              <a:t>Reportaje “Esta Navidad, tú forma parte del belén”. Basado en un Belén viviente con personas de los equipos de Cáritas Madrid,  asociando a los protagonistas del Beén con proyectos de Cáritas Madrid (equipo Comunicación)</a:t>
            </a:r>
            <a:endParaRPr>
              <a:solidFill>
                <a:srgbClr val="000000"/>
              </a:solidFill>
            </a:endParaRPr>
          </a:p>
          <a:p>
            <a:pPr marL="269747" indent="-187324" defTabSz="269747">
              <a:lnSpc>
                <a:spcPct val="100000"/>
              </a:lnSpc>
              <a:spcBef>
                <a:spcPts val="600"/>
              </a:spcBef>
              <a:buClr>
                <a:srgbClr val="242424"/>
              </a:buClr>
              <a:buFont typeface="TimesNewRomanPSMT"/>
              <a:defRPr sz="1101">
                <a:solidFill>
                  <a:srgbClr val="242424"/>
                </a:solidFill>
                <a:latin typeface="+mn-lt"/>
                <a:ea typeface="+mn-ea"/>
                <a:cs typeface="+mn-cs"/>
                <a:sym typeface="Helvetica"/>
              </a:defRPr>
            </a:pPr>
            <a:r>
              <a:t>Resumen del año (con imágenes y frase de los 12 ítems más relevantes) </a:t>
            </a:r>
            <a:endParaRPr>
              <a:solidFill>
                <a:srgbClr val="000000"/>
              </a:solidFill>
            </a:endParaRPr>
          </a:p>
          <a:p>
            <a:pPr marL="269747" indent="-187324" defTabSz="269747">
              <a:lnSpc>
                <a:spcPct val="100000"/>
              </a:lnSpc>
              <a:spcBef>
                <a:spcPts val="600"/>
              </a:spcBef>
              <a:buClr>
                <a:srgbClr val="242424"/>
              </a:buClr>
              <a:buFont typeface="TimesNewRomanPSMT"/>
              <a:defRPr sz="1101">
                <a:solidFill>
                  <a:srgbClr val="242424"/>
                </a:solidFill>
                <a:latin typeface="+mn-lt"/>
                <a:ea typeface="+mn-ea"/>
                <a:cs typeface="+mn-cs"/>
                <a:sym typeface="Helvetica"/>
              </a:defRPr>
            </a:pPr>
            <a:r>
              <a:t>Columna de Santos </a:t>
            </a:r>
            <a:endParaRPr>
              <a:solidFill>
                <a:srgbClr val="000000"/>
              </a:solidFill>
            </a:endParaRPr>
          </a:p>
          <a:p>
            <a:pPr marL="269747" indent="-187324" defTabSz="269747">
              <a:lnSpc>
                <a:spcPct val="100000"/>
              </a:lnSpc>
              <a:spcBef>
                <a:spcPts val="600"/>
              </a:spcBef>
              <a:buClr>
                <a:srgbClr val="242424"/>
              </a:buClr>
              <a:buFont typeface="TimesNewRomanPSMT"/>
              <a:defRPr sz="1101">
                <a:solidFill>
                  <a:srgbClr val="242424"/>
                </a:solidFill>
                <a:latin typeface="+mn-lt"/>
                <a:ea typeface="+mn-ea"/>
                <a:cs typeface="+mn-cs"/>
                <a:sym typeface="Helvetica"/>
              </a:defRPr>
            </a:pPr>
            <a:r>
              <a:t>Casa Común, sobre el texto del papa Francisco, segunda parte de Laudato Sí ( por Comisión de Ecología) </a:t>
            </a:r>
            <a:endParaRPr>
              <a:solidFill>
                <a:srgbClr val="000000"/>
              </a:solidFill>
            </a:endParaRPr>
          </a:p>
          <a:p>
            <a:pPr marL="269747" indent="-187324" defTabSz="269747">
              <a:lnSpc>
                <a:spcPct val="100000"/>
              </a:lnSpc>
              <a:spcBef>
                <a:spcPts val="600"/>
              </a:spcBef>
              <a:buClr>
                <a:srgbClr val="242424"/>
              </a:buClr>
              <a:buFont typeface="TimesNewRomanPSMT"/>
              <a:defRPr sz="1101">
                <a:solidFill>
                  <a:srgbClr val="242424"/>
                </a:solidFill>
                <a:latin typeface="+mn-lt"/>
                <a:ea typeface="+mn-ea"/>
                <a:cs typeface="+mn-cs"/>
                <a:sym typeface="Helvetica"/>
              </a:defRPr>
            </a:pPr>
            <a:r>
              <a:t>Bienestar. Sobre la Navidad, lo que nos aportamos todos en familia, porque pese a las diferencias, juntos somos mejores, cada uno con su diversidad, olvidarnos de lo que nos diferencia… Pautas cómo integrar, valorar, disfrutar juntos… (Equipo de psicólogas) </a:t>
            </a:r>
            <a:endParaRPr>
              <a:solidFill>
                <a:srgbClr val="000000"/>
              </a:solidFill>
            </a:endParaRPr>
          </a:p>
          <a:p>
            <a:pPr marL="269747" indent="-187324" defTabSz="269747">
              <a:lnSpc>
                <a:spcPct val="100000"/>
              </a:lnSpc>
              <a:spcBef>
                <a:spcPts val="600"/>
              </a:spcBef>
              <a:buClr>
                <a:srgbClr val="242424"/>
              </a:buClr>
              <a:buFont typeface="TimesNewRomanPSMT"/>
              <a:defRPr sz="1101">
                <a:solidFill>
                  <a:srgbClr val="242424"/>
                </a:solidFill>
                <a:latin typeface="+mn-lt"/>
                <a:ea typeface="+mn-ea"/>
                <a:cs typeface="+mn-cs"/>
                <a:sym typeface="Helvetica"/>
              </a:defRPr>
            </a:pPr>
            <a:r>
              <a:t>Muro. Fotos ganadoras del concurso y viñeta de Óscar </a:t>
            </a:r>
            <a:endParaRPr>
              <a:solidFill>
                <a:srgbClr val="000000"/>
              </a:solidFill>
            </a:endParaRPr>
          </a:p>
          <a:p>
            <a:pPr marL="269747" indent="-187324" defTabSz="269747">
              <a:lnSpc>
                <a:spcPct val="100000"/>
              </a:lnSpc>
              <a:spcBef>
                <a:spcPts val="600"/>
              </a:spcBef>
              <a:buClr>
                <a:srgbClr val="242424"/>
              </a:buClr>
              <a:buFont typeface="TimesNewRomanPSMT"/>
              <a:defRPr sz="1101">
                <a:solidFill>
                  <a:srgbClr val="242424"/>
                </a:solidFill>
                <a:latin typeface="+mn-lt"/>
                <a:ea typeface="+mn-ea"/>
                <a:cs typeface="+mn-cs"/>
                <a:sym typeface="Helvetica"/>
              </a:defRPr>
            </a:pPr>
            <a:r>
              <a:t>Receta de Navidad Carifood </a:t>
            </a:r>
            <a:endParaRPr>
              <a:solidFill>
                <a:srgbClr val="000000"/>
              </a:solidFill>
            </a:endParaRPr>
          </a:p>
          <a:p>
            <a:pPr marL="269747" indent="-187324" defTabSz="269747">
              <a:lnSpc>
                <a:spcPct val="100000"/>
              </a:lnSpc>
              <a:spcBef>
                <a:spcPts val="600"/>
              </a:spcBef>
              <a:buClr>
                <a:srgbClr val="242424"/>
              </a:buClr>
              <a:buFont typeface="TimesNewRomanPSMT"/>
              <a:defRPr sz="1101">
                <a:solidFill>
                  <a:srgbClr val="242424"/>
                </a:solidFill>
                <a:latin typeface="+mn-lt"/>
                <a:ea typeface="+mn-ea"/>
                <a:cs typeface="+mn-cs"/>
                <a:sym typeface="Helvetica"/>
              </a:defRPr>
            </a:pPr>
            <a:r>
              <a:t>Noticias Flash</a:t>
            </a:r>
            <a:endParaRPr>
              <a:solidFill>
                <a:srgbClr val="000000"/>
              </a:solidFill>
            </a:endParaRPr>
          </a:p>
          <a:p>
            <a:pPr marL="269747" indent="-187324" defTabSz="269747">
              <a:lnSpc>
                <a:spcPct val="100000"/>
              </a:lnSpc>
              <a:spcBef>
                <a:spcPts val="600"/>
              </a:spcBef>
              <a:buClr>
                <a:srgbClr val="242424"/>
              </a:buClr>
              <a:buFont typeface="TimesNewRomanPSMT"/>
              <a:defRPr sz="1101">
                <a:solidFill>
                  <a:srgbClr val="242424"/>
                </a:solidFill>
                <a:latin typeface="+mn-lt"/>
                <a:ea typeface="+mn-ea"/>
                <a:cs typeface="+mn-cs"/>
                <a:sym typeface="Helvetica"/>
              </a:defRPr>
            </a:pPr>
            <a:r>
              <a:t>Diseño recorte de calendario 2024</a:t>
            </a:r>
          </a:p>
        </p:txBody>
      </p:sp>
      <p:sp>
        <p:nvSpPr>
          <p:cNvPr id="183" name="Marcador de contenido 2"/>
          <p:cNvSpPr txBox="1"/>
          <p:nvPr/>
        </p:nvSpPr>
        <p:spPr>
          <a:xfrm>
            <a:off x="4820198" y="308775"/>
            <a:ext cx="6815433" cy="250012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420623">
              <a:lnSpc>
                <a:spcPct val="90000"/>
              </a:lnSpc>
              <a:defRPr sz="1380">
                <a:solidFill>
                  <a:srgbClr val="C00000"/>
                </a:solidFill>
                <a:latin typeface="Montserrat-Bold"/>
                <a:ea typeface="Montserrat-Bold"/>
                <a:cs typeface="Montserrat-Bold"/>
                <a:sym typeface="Montserrat-Bold"/>
              </a:defRPr>
            </a:pPr>
            <a:r>
              <a:t>GUÍA DE CAMPAÑA</a:t>
            </a:r>
          </a:p>
          <a:p>
            <a:pPr defTabSz="420623">
              <a:lnSpc>
                <a:spcPct val="90000"/>
              </a:lnSpc>
              <a:defRPr sz="1380">
                <a:solidFill>
                  <a:srgbClr val="C00000"/>
                </a:solidFill>
                <a:latin typeface="Montserrat-Bold"/>
                <a:ea typeface="Montserrat-Bold"/>
                <a:cs typeface="Montserrat-Bold"/>
                <a:sym typeface="Montserrat-Bold"/>
              </a:defRPr>
            </a:pPr>
          </a:p>
          <a:p>
            <a:pPr defTabSz="420623">
              <a:lnSpc>
                <a:spcPct val="90000"/>
              </a:lnSpc>
              <a:defRPr sz="1380">
                <a:solidFill>
                  <a:srgbClr val="C00000"/>
                </a:solidFill>
                <a:latin typeface="Montserrat-Bold"/>
                <a:ea typeface="Montserrat-Bold"/>
                <a:cs typeface="Montserrat-Bold"/>
                <a:sym typeface="Montserrat-Bold"/>
              </a:defRPr>
            </a:pPr>
            <a:r>
              <a:t>FUNDAMENTACIÓN</a:t>
            </a:r>
          </a:p>
          <a:p>
            <a:pPr defTabSz="420623">
              <a:lnSpc>
                <a:spcPct val="90000"/>
              </a:lnSpc>
              <a:defRPr sz="1380">
                <a:solidFill>
                  <a:srgbClr val="C00000"/>
                </a:solidFill>
                <a:latin typeface="Montserrat-Bold"/>
                <a:ea typeface="Montserrat-Bold"/>
                <a:cs typeface="Montserrat-Bold"/>
                <a:sym typeface="Montserrat-Bold"/>
              </a:defRPr>
            </a:pPr>
          </a:p>
          <a:p>
            <a:pPr defTabSz="420623">
              <a:lnSpc>
                <a:spcPct val="90000"/>
              </a:lnSpc>
              <a:defRPr sz="1380">
                <a:solidFill>
                  <a:srgbClr val="C00000"/>
                </a:solidFill>
                <a:latin typeface="Montserrat-Bold"/>
                <a:ea typeface="Montserrat-Bold"/>
                <a:cs typeface="Montserrat-Bold"/>
                <a:sym typeface="Montserrat-Bold"/>
              </a:defRPr>
            </a:pPr>
            <a:r>
              <a:t>DINÁMICAS</a:t>
            </a:r>
          </a:p>
          <a:p>
            <a:pPr defTabSz="420623">
              <a:lnSpc>
                <a:spcPct val="90000"/>
              </a:lnSpc>
              <a:defRPr sz="1380">
                <a:solidFill>
                  <a:srgbClr val="C00000"/>
                </a:solidFill>
                <a:latin typeface="Montserrat-Bold"/>
                <a:ea typeface="Montserrat-Bold"/>
                <a:cs typeface="Montserrat-Bold"/>
                <a:sym typeface="Montserrat-Bold"/>
              </a:defRPr>
            </a:pPr>
          </a:p>
          <a:p>
            <a:pPr defTabSz="420623">
              <a:lnSpc>
                <a:spcPct val="90000"/>
              </a:lnSpc>
              <a:defRPr sz="1380">
                <a:solidFill>
                  <a:srgbClr val="C00000"/>
                </a:solidFill>
                <a:latin typeface="Montserrat-Bold"/>
                <a:ea typeface="Montserrat-Bold"/>
                <a:cs typeface="Montserrat-Bold"/>
                <a:sym typeface="Montserrat-Bold"/>
              </a:defRPr>
            </a:pPr>
            <a:r>
              <a:t>CUÑA RADIO</a:t>
            </a:r>
          </a:p>
          <a:p>
            <a:pPr defTabSz="420623">
              <a:lnSpc>
                <a:spcPct val="90000"/>
              </a:lnSpc>
              <a:defRPr sz="1380">
                <a:solidFill>
                  <a:srgbClr val="C00000"/>
                </a:solidFill>
                <a:latin typeface="Montserrat-Bold"/>
                <a:ea typeface="Montserrat-Bold"/>
                <a:cs typeface="Montserrat-Bold"/>
                <a:sym typeface="Montserrat-Bold"/>
              </a:defRPr>
            </a:pPr>
          </a:p>
          <a:p>
            <a:pPr defTabSz="420623">
              <a:lnSpc>
                <a:spcPct val="90000"/>
              </a:lnSpc>
              <a:defRPr sz="1380">
                <a:solidFill>
                  <a:srgbClr val="C00000"/>
                </a:solidFill>
                <a:latin typeface="Montserrat-Bold"/>
                <a:ea typeface="Montserrat-Bold"/>
                <a:cs typeface="Montserrat-Bold"/>
                <a:sym typeface="Montserrat-Bold"/>
              </a:defRPr>
            </a:pPr>
            <a:r>
              <a:t>VÍDEO</a:t>
            </a:r>
          </a:p>
          <a:p>
            <a:pPr defTabSz="420623">
              <a:lnSpc>
                <a:spcPct val="90000"/>
              </a:lnSpc>
              <a:defRPr sz="1104">
                <a:solidFill>
                  <a:srgbClr val="C00000"/>
                </a:solidFill>
                <a:latin typeface="Montserrat-Bold"/>
                <a:ea typeface="Montserrat-Bold"/>
                <a:cs typeface="Montserrat-Bold"/>
                <a:sym typeface="Montserrat-Bold"/>
              </a:defRPr>
            </a:pPr>
          </a:p>
          <a:p>
            <a:pPr defTabSz="420623">
              <a:lnSpc>
                <a:spcPct val="90000"/>
              </a:lnSpc>
              <a:defRPr sz="1380">
                <a:solidFill>
                  <a:srgbClr val="C00000"/>
                </a:solidFill>
                <a:latin typeface="Montserrat-Bold"/>
                <a:ea typeface="Montserrat-Bold"/>
                <a:cs typeface="Montserrat-Bold"/>
                <a:sym typeface="Montserrat-Bold"/>
              </a:defRPr>
            </a:pPr>
            <a:r>
              <a:t>ORACIÓN</a:t>
            </a:r>
          </a:p>
          <a:p>
            <a:pPr defTabSz="420623">
              <a:lnSpc>
                <a:spcPct val="90000"/>
              </a:lnSpc>
              <a:defRPr sz="1380">
                <a:solidFill>
                  <a:srgbClr val="C00000"/>
                </a:solidFill>
                <a:latin typeface="Montserrat-Bold"/>
                <a:ea typeface="Montserrat-Bold"/>
                <a:cs typeface="Montserrat-Bold"/>
                <a:sym typeface="Montserrat-Bold"/>
              </a:defRPr>
            </a:pPr>
          </a:p>
          <a:p>
            <a:pPr defTabSz="420623">
              <a:lnSpc>
                <a:spcPct val="90000"/>
              </a:lnSpc>
              <a:defRPr sz="1380">
                <a:solidFill>
                  <a:srgbClr val="C00000"/>
                </a:solidFill>
                <a:latin typeface="Montserrat-Bold"/>
                <a:ea typeface="Montserrat-Bold"/>
                <a:cs typeface="Montserrat-Bold"/>
                <a:sym typeface="Montserrat-Bold"/>
              </a:defRPr>
            </a:pPr>
            <a:r>
              <a:t>COMUNICADO PARROQUIAL</a:t>
            </a:r>
          </a:p>
        </p:txBody>
      </p:sp>
      <p:pic>
        <p:nvPicPr>
          <p:cNvPr id="184" name="Roll up CM navidad 23.pdf" descr="Roll up CM navidad 23.pdf"/>
          <p:cNvPicPr>
            <a:picLocks noChangeAspect="1"/>
          </p:cNvPicPr>
          <p:nvPr/>
        </p:nvPicPr>
        <p:blipFill>
          <a:blip r:embed="rId3">
            <a:extLst/>
          </a:blip>
          <a:srcRect l="0" t="29109" r="0" b="3098"/>
          <a:stretch>
            <a:fillRect/>
          </a:stretch>
        </p:blipFill>
        <p:spPr>
          <a:xfrm>
            <a:off x="-5715" y="1783"/>
            <a:ext cx="4296577" cy="6854434"/>
          </a:xfrm>
          <a:prstGeom prst="rect">
            <a:avLst/>
          </a:prstGeom>
          <a:ln w="12700">
            <a:miter lim="400000"/>
          </a:ln>
        </p:spPr>
      </p:pic>
      <p:sp>
        <p:nvSpPr>
          <p:cNvPr id="185" name="Título 1"/>
          <p:cNvSpPr txBox="1"/>
          <p:nvPr/>
        </p:nvSpPr>
        <p:spPr>
          <a:xfrm>
            <a:off x="902323" y="612757"/>
            <a:ext cx="2349478" cy="132556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lnSpc>
                <a:spcPct val="90000"/>
              </a:lnSpc>
              <a:defRPr sz="2100">
                <a:solidFill>
                  <a:srgbClr val="FFFFFF"/>
                </a:solidFill>
                <a:latin typeface="Arial Black"/>
                <a:ea typeface="Arial Black"/>
                <a:cs typeface="Arial Black"/>
                <a:sym typeface="Arial Black"/>
              </a:defRPr>
            </a:lvl1pPr>
          </a:lstStyle>
          <a:p>
            <a:pPr/>
            <a:r>
              <a:t>MATERIALES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portada dic 23.jpg" descr="portada dic 23.jpg"/>
          <p:cNvPicPr>
            <a:picLocks noChangeAspect="1"/>
          </p:cNvPicPr>
          <p:nvPr/>
        </p:nvPicPr>
        <p:blipFill>
          <a:blip r:embed="rId2">
            <a:extLst/>
          </a:blip>
          <a:srcRect l="0" t="504" r="0" b="11840"/>
          <a:stretch>
            <a:fillRect/>
          </a:stretch>
        </p:blipFill>
        <p:spPr>
          <a:xfrm>
            <a:off x="4919560" y="-939292"/>
            <a:ext cx="6641748" cy="7762485"/>
          </a:xfrm>
          <a:prstGeom prst="rect">
            <a:avLst/>
          </a:prstGeom>
          <a:ln w="12700">
            <a:miter lim="400000"/>
          </a:ln>
        </p:spPr>
      </p:pic>
      <p:pic>
        <p:nvPicPr>
          <p:cNvPr id="188" name="Roll up CM navidad 23.pdf" descr="Roll up CM navidad 23.pdf"/>
          <p:cNvPicPr>
            <a:picLocks noChangeAspect="1"/>
          </p:cNvPicPr>
          <p:nvPr/>
        </p:nvPicPr>
        <p:blipFill>
          <a:blip r:embed="rId3">
            <a:extLst/>
          </a:blip>
          <a:srcRect l="0" t="29109" r="0" b="3098"/>
          <a:stretch>
            <a:fillRect/>
          </a:stretch>
        </p:blipFill>
        <p:spPr>
          <a:xfrm>
            <a:off x="-5715" y="1783"/>
            <a:ext cx="4296577" cy="6854434"/>
          </a:xfrm>
          <a:prstGeom prst="rect">
            <a:avLst/>
          </a:prstGeom>
          <a:ln w="12700">
            <a:miter lim="400000"/>
          </a:ln>
        </p:spPr>
      </p:pic>
      <p:sp>
        <p:nvSpPr>
          <p:cNvPr id="189"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sp>
        <p:nvSpPr>
          <p:cNvPr id="190" name="Título 1"/>
          <p:cNvSpPr txBox="1"/>
          <p:nvPr/>
        </p:nvSpPr>
        <p:spPr>
          <a:xfrm>
            <a:off x="902323" y="612757"/>
            <a:ext cx="2349478" cy="132556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lnSpc>
                <a:spcPct val="90000"/>
              </a:lnSpc>
              <a:defRPr sz="2100">
                <a:solidFill>
                  <a:srgbClr val="FFFFFF"/>
                </a:solidFill>
                <a:latin typeface="Arial Black"/>
                <a:ea typeface="Arial Black"/>
                <a:cs typeface="Arial Black"/>
                <a:sym typeface="Arial Black"/>
              </a:defRPr>
            </a:lvl1pPr>
          </a:lstStyle>
          <a:p>
            <a:pPr/>
            <a:r>
              <a:t>MATERIALES</a:t>
            </a:r>
          </a:p>
        </p:txBody>
      </p:sp>
      <p:sp>
        <p:nvSpPr>
          <p:cNvPr id="191" name="Título 1"/>
          <p:cNvSpPr txBox="1"/>
          <p:nvPr/>
        </p:nvSpPr>
        <p:spPr>
          <a:xfrm>
            <a:off x="4458323" y="202312"/>
            <a:ext cx="5858648" cy="752279"/>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nSpc>
                <a:spcPct val="90000"/>
              </a:lnSpc>
              <a:defRPr sz="1900">
                <a:solidFill>
                  <a:srgbClr val="C0313B"/>
                </a:solidFill>
                <a:latin typeface="Arial Black"/>
                <a:ea typeface="Arial Black"/>
                <a:cs typeface="Arial Black"/>
                <a:sym typeface="Arial Black"/>
              </a:defRPr>
            </a:pPr>
            <a:r>
              <a:t>Reportaje</a:t>
            </a:r>
          </a:p>
          <a:p>
            <a:pPr>
              <a:lnSpc>
                <a:spcPct val="90000"/>
              </a:lnSpc>
              <a:defRPr sz="1700">
                <a:latin typeface="Arial Black"/>
                <a:ea typeface="Arial Black"/>
                <a:cs typeface="Arial Black"/>
                <a:sym typeface="Arial Black"/>
              </a:defRPr>
            </a:pPr>
            <a:r>
              <a:t>“Esta Navidad, tú formas parte del belén”</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Imagen 10" descr="Imagen 10"/>
          <p:cNvPicPr>
            <a:picLocks noChangeAspect="1"/>
          </p:cNvPicPr>
          <p:nvPr/>
        </p:nvPicPr>
        <p:blipFill>
          <a:blip r:embed="rId2">
            <a:extLst/>
          </a:blip>
          <a:stretch>
            <a:fillRect/>
          </a:stretch>
        </p:blipFill>
        <p:spPr>
          <a:xfrm>
            <a:off x="10195203" y="6186471"/>
            <a:ext cx="1544577" cy="379960"/>
          </a:xfrm>
          <a:prstGeom prst="rect">
            <a:avLst/>
          </a:prstGeom>
          <a:ln w="12700">
            <a:miter lim="400000"/>
          </a:ln>
        </p:spPr>
      </p:pic>
      <p:sp>
        <p:nvSpPr>
          <p:cNvPr id="194"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pic>
        <p:nvPicPr>
          <p:cNvPr id="195" name="Gráfico 13" descr="Gráfico 13"/>
          <p:cNvPicPr>
            <a:picLocks noChangeAspect="1"/>
          </p:cNvPicPr>
          <p:nvPr/>
        </p:nvPicPr>
        <p:blipFill>
          <a:blip r:embed="rId3">
            <a:extLst/>
          </a:blip>
          <a:stretch>
            <a:fillRect/>
          </a:stretch>
        </p:blipFill>
        <p:spPr>
          <a:xfrm>
            <a:off x="4375034" y="1699412"/>
            <a:ext cx="510101" cy="510101"/>
          </a:xfrm>
          <a:prstGeom prst="rect">
            <a:avLst/>
          </a:prstGeom>
          <a:ln w="12700">
            <a:miter lim="400000"/>
          </a:ln>
        </p:spPr>
      </p:pic>
      <p:pic>
        <p:nvPicPr>
          <p:cNvPr id="196" name="Gráfico 16" descr="Gráfico 16"/>
          <p:cNvPicPr>
            <a:picLocks noChangeAspect="1"/>
          </p:cNvPicPr>
          <p:nvPr/>
        </p:nvPicPr>
        <p:blipFill>
          <a:blip r:embed="rId4">
            <a:extLst/>
          </a:blip>
          <a:stretch>
            <a:fillRect/>
          </a:stretch>
        </p:blipFill>
        <p:spPr>
          <a:xfrm rot="541961">
            <a:off x="477634" y="77663"/>
            <a:ext cx="1184229" cy="1184229"/>
          </a:xfrm>
          <a:prstGeom prst="rect">
            <a:avLst/>
          </a:prstGeom>
          <a:ln w="12700">
            <a:miter lim="400000"/>
          </a:ln>
        </p:spPr>
      </p:pic>
      <p:sp>
        <p:nvSpPr>
          <p:cNvPr id="197" name="FESTIVAL DE VILLANCICOS de Cáritas Madrid…"/>
          <p:cNvSpPr txBox="1"/>
          <p:nvPr/>
        </p:nvSpPr>
        <p:spPr>
          <a:xfrm>
            <a:off x="4969314" y="1524092"/>
            <a:ext cx="6855671" cy="860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defTabSz="457200">
              <a:defRPr b="1" sz="1400">
                <a:solidFill>
                  <a:srgbClr val="C0313B"/>
                </a:solidFill>
                <a:latin typeface="Arial"/>
                <a:ea typeface="Arial"/>
                <a:cs typeface="Arial"/>
                <a:sym typeface="Arial"/>
              </a:defRPr>
            </a:pPr>
            <a:r>
              <a:t>FESTIVAL DE VILLANCICOS de Cáritas Madrid</a:t>
            </a:r>
          </a:p>
          <a:p>
            <a:pPr algn="just" defTabSz="457200">
              <a:defRPr b="1" sz="1300">
                <a:latin typeface="Arial"/>
                <a:ea typeface="Arial"/>
                <a:cs typeface="Arial"/>
                <a:sym typeface="Arial"/>
              </a:defRPr>
            </a:pPr>
            <a:r>
              <a:t>Participa el 15 de diciembre a las 17:30horas, en la parroquia San Juan de la Cruz.</a:t>
            </a:r>
          </a:p>
          <a:p>
            <a:pPr algn="just" defTabSz="457200">
              <a:defRPr b="1" sz="1300">
                <a:latin typeface="Arial"/>
                <a:ea typeface="Arial"/>
                <a:cs typeface="Arial"/>
                <a:sym typeface="Arial"/>
              </a:defRPr>
            </a:pPr>
            <a:r>
              <a:t>Para interpretar villancicos y mostrar nuestros proyectos y servicios. </a:t>
            </a:r>
          </a:p>
          <a:p>
            <a:pPr algn="just" defTabSz="457200">
              <a:defRPr b="1" sz="1300">
                <a:latin typeface="Arial"/>
                <a:ea typeface="Arial"/>
                <a:cs typeface="Arial"/>
                <a:sym typeface="Arial"/>
              </a:defRPr>
            </a:pPr>
            <a:r>
              <a:t>Además, compartiremos talleres y una chocolatada.</a:t>
            </a:r>
          </a:p>
        </p:txBody>
      </p:sp>
      <p:sp>
        <p:nvSpPr>
          <p:cNvPr id="198" name="CuadroTexto 6"/>
          <p:cNvSpPr txBox="1"/>
          <p:nvPr/>
        </p:nvSpPr>
        <p:spPr>
          <a:xfrm>
            <a:off x="4467033" y="525997"/>
            <a:ext cx="7055234" cy="675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defRPr sz="1900">
                <a:solidFill>
                  <a:srgbClr val="C0313B"/>
                </a:solidFill>
                <a:latin typeface="Montserrat-Bold"/>
                <a:ea typeface="Montserrat-Bold"/>
                <a:cs typeface="Montserrat-Bold"/>
                <a:sym typeface="Montserrat-Bold"/>
              </a:defRPr>
            </a:pPr>
            <a:r>
              <a:t>Esta Navidad, tú tienes mucho que ver.</a:t>
            </a:r>
          </a:p>
          <a:p>
            <a:pPr defTabSz="457200">
              <a:defRPr sz="1900">
                <a:latin typeface="Montserrat-Bold"/>
                <a:ea typeface="Montserrat-Bold"/>
                <a:cs typeface="Montserrat-Bold"/>
                <a:sym typeface="Montserrat-Bold"/>
              </a:defRPr>
            </a:pPr>
            <a:r>
              <a:t>Participa en estas propuestas.</a:t>
            </a:r>
          </a:p>
        </p:txBody>
      </p:sp>
      <p:sp>
        <p:nvSpPr>
          <p:cNvPr id="199" name="Título 1"/>
          <p:cNvSpPr txBox="1"/>
          <p:nvPr/>
        </p:nvSpPr>
        <p:spPr>
          <a:xfrm>
            <a:off x="915023" y="202551"/>
            <a:ext cx="2713066"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800">
                <a:solidFill>
                  <a:srgbClr val="FFFFFF"/>
                </a:solidFill>
                <a:latin typeface="Arial Black"/>
                <a:ea typeface="Arial Black"/>
                <a:cs typeface="Arial Black"/>
                <a:sym typeface="Arial Black"/>
              </a:defRPr>
            </a:lvl1pPr>
          </a:lstStyle>
          <a:p>
            <a:pPr/>
            <a:r>
              <a:t>MATERIALES</a:t>
            </a:r>
          </a:p>
        </p:txBody>
      </p:sp>
      <p:pic>
        <p:nvPicPr>
          <p:cNvPr id="200" name="Roll up CM navidad 23.pdf" descr="Roll up CM navidad 23.pdf"/>
          <p:cNvPicPr>
            <a:picLocks noChangeAspect="1"/>
          </p:cNvPicPr>
          <p:nvPr/>
        </p:nvPicPr>
        <p:blipFill>
          <a:blip r:embed="rId5">
            <a:extLst/>
          </a:blip>
          <a:srcRect l="0" t="29109" r="0" b="3098"/>
          <a:stretch>
            <a:fillRect/>
          </a:stretch>
        </p:blipFill>
        <p:spPr>
          <a:xfrm>
            <a:off x="-5715" y="1783"/>
            <a:ext cx="4296577" cy="6854434"/>
          </a:xfrm>
          <a:prstGeom prst="rect">
            <a:avLst/>
          </a:prstGeom>
          <a:ln w="12700">
            <a:miter lim="400000"/>
          </a:ln>
        </p:spPr>
      </p:pic>
      <p:sp>
        <p:nvSpPr>
          <p:cNvPr id="201" name="Título 1"/>
          <p:cNvSpPr txBox="1"/>
          <p:nvPr/>
        </p:nvSpPr>
        <p:spPr>
          <a:xfrm>
            <a:off x="80" y="612757"/>
            <a:ext cx="4284980" cy="132556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lnSpc>
                <a:spcPct val="90000"/>
              </a:lnSpc>
              <a:defRPr sz="2100">
                <a:solidFill>
                  <a:srgbClr val="FFFFFF"/>
                </a:solidFill>
                <a:latin typeface="Arial Black"/>
                <a:ea typeface="Arial Black"/>
                <a:cs typeface="Arial Black"/>
                <a:sym typeface="Arial Black"/>
              </a:defRPr>
            </a:lvl1pPr>
          </a:lstStyle>
          <a:p>
            <a:pPr/>
            <a:r>
              <a:t>PROPUESTAS</a:t>
            </a:r>
          </a:p>
        </p:txBody>
      </p:sp>
      <p:pic>
        <p:nvPicPr>
          <p:cNvPr id="202" name="Captura de pantalla 2023-11-28 a las 14.07.32.png" descr="Captura de pantalla 2023-11-28 a las 14.07.32.png"/>
          <p:cNvPicPr>
            <a:picLocks noChangeAspect="1"/>
          </p:cNvPicPr>
          <p:nvPr/>
        </p:nvPicPr>
        <p:blipFill>
          <a:blip r:embed="rId6">
            <a:extLst/>
          </a:blip>
          <a:stretch>
            <a:fillRect/>
          </a:stretch>
        </p:blipFill>
        <p:spPr>
          <a:xfrm>
            <a:off x="6997768" y="2516786"/>
            <a:ext cx="2798767" cy="394779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pic>
        <p:nvPicPr>
          <p:cNvPr id="205" name="Gráfico 16" descr="Gráfico 16"/>
          <p:cNvPicPr>
            <a:picLocks noChangeAspect="1"/>
          </p:cNvPicPr>
          <p:nvPr/>
        </p:nvPicPr>
        <p:blipFill>
          <a:blip r:embed="rId2">
            <a:extLst/>
          </a:blip>
          <a:stretch>
            <a:fillRect/>
          </a:stretch>
        </p:blipFill>
        <p:spPr>
          <a:xfrm rot="541961">
            <a:off x="477634" y="77663"/>
            <a:ext cx="1184229" cy="1184229"/>
          </a:xfrm>
          <a:prstGeom prst="rect">
            <a:avLst/>
          </a:prstGeom>
          <a:ln w="12700">
            <a:miter lim="400000"/>
          </a:ln>
        </p:spPr>
      </p:pic>
      <p:sp>
        <p:nvSpPr>
          <p:cNvPr id="206" name="CuadroTexto 6"/>
          <p:cNvSpPr txBox="1"/>
          <p:nvPr/>
        </p:nvSpPr>
        <p:spPr>
          <a:xfrm>
            <a:off x="4467033" y="1077419"/>
            <a:ext cx="7055234"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defRPr sz="2000">
                <a:latin typeface="Montserrat-Bold"/>
                <a:ea typeface="Montserrat-Bold"/>
                <a:cs typeface="Montserrat-Bold"/>
                <a:sym typeface="Montserrat-Bold"/>
              </a:defRPr>
            </a:lvl1pPr>
          </a:lstStyle>
          <a:p>
            <a:pPr/>
            <a:r>
              <a:t>ESCRIBE TU DESEO/PROPÓSITO</a:t>
            </a:r>
          </a:p>
        </p:txBody>
      </p:sp>
      <p:sp>
        <p:nvSpPr>
          <p:cNvPr id="207" name="Título 1"/>
          <p:cNvSpPr txBox="1"/>
          <p:nvPr/>
        </p:nvSpPr>
        <p:spPr>
          <a:xfrm>
            <a:off x="915023" y="202551"/>
            <a:ext cx="2713066"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800">
                <a:solidFill>
                  <a:srgbClr val="FFFFFF"/>
                </a:solidFill>
                <a:latin typeface="Arial Black"/>
                <a:ea typeface="Arial Black"/>
                <a:cs typeface="Arial Black"/>
                <a:sym typeface="Arial Black"/>
              </a:defRPr>
            </a:lvl1pPr>
          </a:lstStyle>
          <a:p>
            <a:pPr/>
            <a:r>
              <a:t>MATERIALES</a:t>
            </a:r>
          </a:p>
        </p:txBody>
      </p:sp>
      <p:pic>
        <p:nvPicPr>
          <p:cNvPr id="208" name="Roll up CM navidad 23.pdf" descr="Roll up CM navidad 23.pdf"/>
          <p:cNvPicPr>
            <a:picLocks noChangeAspect="1"/>
          </p:cNvPicPr>
          <p:nvPr/>
        </p:nvPicPr>
        <p:blipFill>
          <a:blip r:embed="rId3">
            <a:extLst/>
          </a:blip>
          <a:srcRect l="0" t="29109" r="0" b="3098"/>
          <a:stretch>
            <a:fillRect/>
          </a:stretch>
        </p:blipFill>
        <p:spPr>
          <a:xfrm>
            <a:off x="-5715" y="1783"/>
            <a:ext cx="4296577" cy="6854434"/>
          </a:xfrm>
          <a:prstGeom prst="rect">
            <a:avLst/>
          </a:prstGeom>
          <a:ln w="12700">
            <a:miter lim="400000"/>
          </a:ln>
        </p:spPr>
      </p:pic>
      <p:sp>
        <p:nvSpPr>
          <p:cNvPr id="209" name="Título 1"/>
          <p:cNvSpPr txBox="1"/>
          <p:nvPr/>
        </p:nvSpPr>
        <p:spPr>
          <a:xfrm>
            <a:off x="-11878" y="612757"/>
            <a:ext cx="4308896" cy="132556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lnSpc>
                <a:spcPct val="90000"/>
              </a:lnSpc>
              <a:defRPr sz="2100">
                <a:solidFill>
                  <a:srgbClr val="FFFFFF"/>
                </a:solidFill>
                <a:latin typeface="Arial Black"/>
                <a:ea typeface="Arial Black"/>
                <a:cs typeface="Arial Black"/>
                <a:sym typeface="Arial Black"/>
              </a:defRPr>
            </a:lvl1pPr>
          </a:lstStyle>
          <a:p>
            <a:pPr/>
            <a:r>
              <a:t>DINÁMICAS</a:t>
            </a:r>
          </a:p>
        </p:txBody>
      </p:sp>
      <p:pic>
        <p:nvPicPr>
          <p:cNvPr id="210" name="CAMPANA CM 23 delante.png" descr="CAMPANA CM 23 delante.png"/>
          <p:cNvPicPr>
            <a:picLocks noChangeAspect="1"/>
          </p:cNvPicPr>
          <p:nvPr/>
        </p:nvPicPr>
        <p:blipFill>
          <a:blip r:embed="rId4">
            <a:extLst/>
          </a:blip>
          <a:stretch>
            <a:fillRect/>
          </a:stretch>
        </p:blipFill>
        <p:spPr>
          <a:xfrm>
            <a:off x="5531099" y="1993900"/>
            <a:ext cx="2643884" cy="2643883"/>
          </a:xfrm>
          <a:prstGeom prst="rect">
            <a:avLst/>
          </a:prstGeom>
          <a:ln w="12700">
            <a:miter lim="400000"/>
          </a:ln>
        </p:spPr>
      </p:pic>
      <p:pic>
        <p:nvPicPr>
          <p:cNvPr id="211" name="CAMPANA CM 23 detras.png" descr="CAMPANA CM 23 detras.png"/>
          <p:cNvPicPr>
            <a:picLocks noChangeAspect="1"/>
          </p:cNvPicPr>
          <p:nvPr/>
        </p:nvPicPr>
        <p:blipFill>
          <a:blip r:embed="rId5">
            <a:extLst/>
          </a:blip>
          <a:stretch>
            <a:fillRect/>
          </a:stretch>
        </p:blipFill>
        <p:spPr>
          <a:xfrm rot="21240000">
            <a:off x="7219476" y="2163540"/>
            <a:ext cx="4376974" cy="4376973"/>
          </a:xfrm>
          <a:prstGeom prst="rect">
            <a:avLst/>
          </a:prstGeom>
          <a:ln w="12700">
            <a:miter lim="400000"/>
          </a:ln>
        </p:spPr>
      </p:pic>
      <p:sp>
        <p:nvSpPr>
          <p:cNvPr id="212" name="CuadroTexto 6"/>
          <p:cNvSpPr txBox="1"/>
          <p:nvPr/>
        </p:nvSpPr>
        <p:spPr>
          <a:xfrm>
            <a:off x="4459331" y="673562"/>
            <a:ext cx="7055234" cy="383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defRPr sz="1900">
                <a:solidFill>
                  <a:srgbClr val="C0313B"/>
                </a:solidFill>
                <a:latin typeface="Montserrat-Bold"/>
                <a:ea typeface="Montserrat-Bold"/>
                <a:cs typeface="Montserrat-Bold"/>
                <a:sym typeface="Montserrat-Bold"/>
              </a:defRPr>
            </a:lvl1pPr>
          </a:lstStyle>
          <a:p>
            <a:pPr/>
            <a:r>
              <a:t>DINÁMICA</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Imagen 10" descr="Imagen 10"/>
          <p:cNvPicPr>
            <a:picLocks noChangeAspect="1"/>
          </p:cNvPicPr>
          <p:nvPr/>
        </p:nvPicPr>
        <p:blipFill>
          <a:blip r:embed="rId2">
            <a:extLst/>
          </a:blip>
          <a:stretch>
            <a:fillRect/>
          </a:stretch>
        </p:blipFill>
        <p:spPr>
          <a:xfrm>
            <a:off x="10195203" y="6186471"/>
            <a:ext cx="1544577" cy="379960"/>
          </a:xfrm>
          <a:prstGeom prst="rect">
            <a:avLst/>
          </a:prstGeom>
          <a:ln w="12700">
            <a:miter lim="400000"/>
          </a:ln>
        </p:spPr>
      </p:pic>
      <p:sp>
        <p:nvSpPr>
          <p:cNvPr id="215"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pic>
        <p:nvPicPr>
          <p:cNvPr id="216" name="Gráfico 12" descr="Gráfico 12"/>
          <p:cNvPicPr>
            <a:picLocks noChangeAspect="1"/>
          </p:cNvPicPr>
          <p:nvPr/>
        </p:nvPicPr>
        <p:blipFill>
          <a:blip r:embed="rId3">
            <a:extLst/>
          </a:blip>
          <a:stretch>
            <a:fillRect/>
          </a:stretch>
        </p:blipFill>
        <p:spPr>
          <a:xfrm>
            <a:off x="4372137" y="2742532"/>
            <a:ext cx="510101" cy="510101"/>
          </a:xfrm>
          <a:prstGeom prst="rect">
            <a:avLst/>
          </a:prstGeom>
          <a:ln w="12700">
            <a:miter lim="400000"/>
          </a:ln>
        </p:spPr>
      </p:pic>
      <p:pic>
        <p:nvPicPr>
          <p:cNvPr id="217" name="Gráfico 13" descr="Gráfico 13"/>
          <p:cNvPicPr>
            <a:picLocks noChangeAspect="1"/>
          </p:cNvPicPr>
          <p:nvPr/>
        </p:nvPicPr>
        <p:blipFill>
          <a:blip r:embed="rId3">
            <a:extLst/>
          </a:blip>
          <a:stretch>
            <a:fillRect/>
          </a:stretch>
        </p:blipFill>
        <p:spPr>
          <a:xfrm>
            <a:off x="4372137" y="1844035"/>
            <a:ext cx="510101" cy="510101"/>
          </a:xfrm>
          <a:prstGeom prst="rect">
            <a:avLst/>
          </a:prstGeom>
          <a:ln w="12700">
            <a:miter lim="400000"/>
          </a:ln>
        </p:spPr>
      </p:pic>
      <p:pic>
        <p:nvPicPr>
          <p:cNvPr id="218" name="Gráfico 14" descr="Gráfico 14"/>
          <p:cNvPicPr>
            <a:picLocks noChangeAspect="1"/>
          </p:cNvPicPr>
          <p:nvPr/>
        </p:nvPicPr>
        <p:blipFill>
          <a:blip r:embed="rId3">
            <a:extLst/>
          </a:blip>
          <a:stretch>
            <a:fillRect/>
          </a:stretch>
        </p:blipFill>
        <p:spPr>
          <a:xfrm>
            <a:off x="4372137" y="3893858"/>
            <a:ext cx="510101" cy="510101"/>
          </a:xfrm>
          <a:prstGeom prst="rect">
            <a:avLst/>
          </a:prstGeom>
          <a:ln w="12700">
            <a:miter lim="400000"/>
          </a:ln>
        </p:spPr>
      </p:pic>
      <p:pic>
        <p:nvPicPr>
          <p:cNvPr id="219" name="Gráfico 15" descr="Gráfico 15"/>
          <p:cNvPicPr>
            <a:picLocks noChangeAspect="1"/>
          </p:cNvPicPr>
          <p:nvPr/>
        </p:nvPicPr>
        <p:blipFill>
          <a:blip r:embed="rId3">
            <a:extLst/>
          </a:blip>
          <a:stretch>
            <a:fillRect/>
          </a:stretch>
        </p:blipFill>
        <p:spPr>
          <a:xfrm>
            <a:off x="4372137" y="4905485"/>
            <a:ext cx="510101" cy="510101"/>
          </a:xfrm>
          <a:prstGeom prst="rect">
            <a:avLst/>
          </a:prstGeom>
          <a:ln w="12700">
            <a:miter lim="400000"/>
          </a:ln>
        </p:spPr>
      </p:pic>
      <p:pic>
        <p:nvPicPr>
          <p:cNvPr id="220" name="Gráfico 16" descr="Gráfico 16"/>
          <p:cNvPicPr>
            <a:picLocks noChangeAspect="1"/>
          </p:cNvPicPr>
          <p:nvPr/>
        </p:nvPicPr>
        <p:blipFill>
          <a:blip r:embed="rId4">
            <a:extLst/>
          </a:blip>
          <a:stretch>
            <a:fillRect/>
          </a:stretch>
        </p:blipFill>
        <p:spPr>
          <a:xfrm rot="541961">
            <a:off x="477634" y="77663"/>
            <a:ext cx="1184229" cy="1184229"/>
          </a:xfrm>
          <a:prstGeom prst="rect">
            <a:avLst/>
          </a:prstGeom>
          <a:ln w="12700">
            <a:miter lim="400000"/>
          </a:ln>
        </p:spPr>
      </p:pic>
      <p:sp>
        <p:nvSpPr>
          <p:cNvPr id="221" name="FESTIVAL DE VILLANCICOS de Cáritas Madrid…"/>
          <p:cNvSpPr txBox="1"/>
          <p:nvPr/>
        </p:nvSpPr>
        <p:spPr>
          <a:xfrm>
            <a:off x="4969314" y="1751238"/>
            <a:ext cx="6359180" cy="43536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defTabSz="457200">
              <a:defRPr b="1" sz="1400">
                <a:solidFill>
                  <a:srgbClr val="C0313B"/>
                </a:solidFill>
                <a:latin typeface="Arial"/>
                <a:ea typeface="Arial"/>
                <a:cs typeface="Arial"/>
                <a:sym typeface="Arial"/>
              </a:defRPr>
            </a:pPr>
            <a:r>
              <a:t>FESTIVAL DE VILLANCICOS de Cáritas Madrid</a:t>
            </a:r>
          </a:p>
          <a:p>
            <a:pPr algn="just" defTabSz="457200">
              <a:defRPr b="1" sz="1300">
                <a:latin typeface="Arial"/>
                <a:ea typeface="Arial"/>
                <a:cs typeface="Arial"/>
                <a:sym typeface="Arial"/>
              </a:defRPr>
            </a:pPr>
            <a:r>
              <a:t>Participa el 15 de diciembre a las 17:30horas, para interpretar villancicos y mostrar nuestros proyectos y servicios. Además, compartiremos talleres y</a:t>
            </a:r>
          </a:p>
          <a:p>
            <a:pPr algn="just" defTabSz="457200">
              <a:defRPr b="1" sz="1300">
                <a:latin typeface="Arial"/>
                <a:ea typeface="Arial"/>
                <a:cs typeface="Arial"/>
                <a:sym typeface="Arial"/>
              </a:defRPr>
            </a:pPr>
            <a:r>
              <a:t>una chocolatada.</a:t>
            </a:r>
          </a:p>
          <a:p>
            <a:pPr algn="just" defTabSz="457200">
              <a:defRPr b="1" sz="1300">
                <a:latin typeface="Arial"/>
                <a:ea typeface="Arial"/>
                <a:cs typeface="Arial"/>
                <a:sym typeface="Arial"/>
              </a:defRPr>
            </a:pPr>
          </a:p>
          <a:p>
            <a:pPr algn="just" defTabSz="457200">
              <a:defRPr b="1" sz="1400">
                <a:solidFill>
                  <a:srgbClr val="C0313B"/>
                </a:solidFill>
                <a:latin typeface="Arial"/>
                <a:ea typeface="Arial"/>
                <a:cs typeface="Arial"/>
                <a:sym typeface="Arial"/>
              </a:defRPr>
            </a:pPr>
            <a:r>
              <a:t>COMPARTE EN LAS REDES</a:t>
            </a:r>
          </a:p>
          <a:p>
            <a:pPr algn="just" defTabSz="457200">
              <a:lnSpc>
                <a:spcPct val="110000"/>
              </a:lnSpc>
              <a:defRPr sz="1300">
                <a:latin typeface="Arial"/>
                <a:ea typeface="Arial"/>
                <a:cs typeface="Arial"/>
                <a:sym typeface="Arial"/>
              </a:defRPr>
            </a:pPr>
            <a:r>
              <a:t>Realizar una fotografía abriendo una ventana/puerta, y si se puede ver un Belén en la imagen, mejor, para colgarlas en las redes sociales con el </a:t>
            </a:r>
            <a:r>
              <a:rPr b="1">
                <a:solidFill>
                  <a:srgbClr val="C0313B"/>
                </a:solidFill>
              </a:rPr>
              <a:t>#EstaNanvidadTuTienesMuchoQueVer</a:t>
            </a:r>
          </a:p>
          <a:p>
            <a:pPr algn="just" defTabSz="457200">
              <a:lnSpc>
                <a:spcPct val="110000"/>
              </a:lnSpc>
              <a:defRPr b="1" sz="1300">
                <a:latin typeface="Arial"/>
                <a:ea typeface="Arial"/>
                <a:cs typeface="Arial"/>
                <a:sym typeface="Arial"/>
              </a:defRPr>
            </a:pPr>
          </a:p>
          <a:p>
            <a:pPr algn="just" defTabSz="457200">
              <a:defRPr b="1" sz="1400">
                <a:solidFill>
                  <a:srgbClr val="C0313B"/>
                </a:solidFill>
                <a:latin typeface="Arial"/>
                <a:ea typeface="Arial"/>
                <a:cs typeface="Arial"/>
                <a:sym typeface="Arial"/>
              </a:defRPr>
            </a:pPr>
            <a:r>
              <a:t>TU CUENTO DE NAVIDAD</a:t>
            </a:r>
          </a:p>
          <a:p>
            <a:pPr algn="just" defTabSz="457200">
              <a:lnSpc>
                <a:spcPct val="110000"/>
              </a:lnSpc>
              <a:defRPr sz="1300">
                <a:latin typeface="Arial"/>
                <a:ea typeface="Arial"/>
                <a:cs typeface="Arial"/>
                <a:sym typeface="Arial"/>
              </a:defRPr>
            </a:pPr>
            <a:r>
              <a:t>Cuenta a través de un relato breve, carta o poema una historia que tenga relación con la Navidad. Lo publicaremos en la web: </a:t>
            </a:r>
            <a:r>
              <a:rPr u="sng">
                <a:solidFill>
                  <a:srgbClr val="0563C1"/>
                </a:solidFill>
                <a:uFill>
                  <a:solidFill>
                    <a:srgbClr val="0563C1"/>
                  </a:solidFill>
                </a:uFill>
                <a:hlinkClick r:id="rId5" invalidUrl="" action="" tgtFrame="" tooltip="" history="1" highlightClick="0" endSnd="0"/>
              </a:rPr>
              <a:t>www.caritasmadrid.org</a:t>
            </a:r>
          </a:p>
          <a:p>
            <a:pPr algn="just" defTabSz="457200">
              <a:defRPr b="1" sz="1400">
                <a:solidFill>
                  <a:srgbClr val="C0313B"/>
                </a:solidFill>
                <a:latin typeface="Arial"/>
                <a:ea typeface="Arial"/>
                <a:cs typeface="Arial"/>
                <a:sym typeface="Arial"/>
              </a:defRPr>
            </a:pPr>
          </a:p>
          <a:p>
            <a:pPr algn="just" defTabSz="457200">
              <a:defRPr b="1" sz="1400">
                <a:solidFill>
                  <a:srgbClr val="C0313B"/>
                </a:solidFill>
                <a:latin typeface="Arial"/>
                <a:ea typeface="Arial"/>
                <a:cs typeface="Arial"/>
                <a:sym typeface="Arial"/>
              </a:defRPr>
            </a:pPr>
            <a:r>
              <a:t>ESCRIBE…</a:t>
            </a:r>
          </a:p>
          <a:p>
            <a:pPr algn="just" defTabSz="457200">
              <a:lnSpc>
                <a:spcPct val="110000"/>
              </a:lnSpc>
              <a:defRPr sz="1300">
                <a:latin typeface="Arial"/>
                <a:ea typeface="Arial"/>
                <a:cs typeface="Arial"/>
                <a:sym typeface="Arial"/>
              </a:defRPr>
            </a:pPr>
            <a:r>
              <a:rPr b="1"/>
              <a:t>Tu deseo para esta Navidad,</a:t>
            </a:r>
            <a:r>
              <a:t> y cuélgalo del árbol de Navidad que te puedes encontrar junto al Nacimiento en Cáritas diocesana de Madrid, en la calle Santa Hortensia 3. El belén como nos dice el papa Francisco el belén habla del amor de Dios, el Dios que se ha hecho niño para decirnos lo cerca que está de todo ser humano, cualquiera que sea su condición.</a:t>
            </a:r>
          </a:p>
        </p:txBody>
      </p:sp>
      <p:sp>
        <p:nvSpPr>
          <p:cNvPr id="222" name="CuadroTexto 6"/>
          <p:cNvSpPr txBox="1"/>
          <p:nvPr/>
        </p:nvSpPr>
        <p:spPr>
          <a:xfrm>
            <a:off x="4467033" y="525997"/>
            <a:ext cx="7055234" cy="675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defRPr sz="1900">
                <a:solidFill>
                  <a:srgbClr val="C0313B"/>
                </a:solidFill>
                <a:latin typeface="Montserrat-Bold"/>
                <a:ea typeface="Montserrat-Bold"/>
                <a:cs typeface="Montserrat-Bold"/>
                <a:sym typeface="Montserrat-Bold"/>
              </a:defRPr>
            </a:pPr>
            <a:r>
              <a:t>Esta Navidad, tú tienes mucho que ver.</a:t>
            </a:r>
          </a:p>
          <a:p>
            <a:pPr defTabSz="457200">
              <a:defRPr sz="1900">
                <a:latin typeface="Montserrat-Bold"/>
                <a:ea typeface="Montserrat-Bold"/>
                <a:cs typeface="Montserrat-Bold"/>
                <a:sym typeface="Montserrat-Bold"/>
              </a:defRPr>
            </a:pPr>
            <a:r>
              <a:t>Participa en estas propuestas.</a:t>
            </a:r>
          </a:p>
        </p:txBody>
      </p:sp>
      <p:sp>
        <p:nvSpPr>
          <p:cNvPr id="223" name="Título 1"/>
          <p:cNvSpPr txBox="1"/>
          <p:nvPr/>
        </p:nvSpPr>
        <p:spPr>
          <a:xfrm>
            <a:off x="915023" y="202551"/>
            <a:ext cx="2713066"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800">
                <a:solidFill>
                  <a:srgbClr val="FFFFFF"/>
                </a:solidFill>
                <a:latin typeface="Arial Black"/>
                <a:ea typeface="Arial Black"/>
                <a:cs typeface="Arial Black"/>
                <a:sym typeface="Arial Black"/>
              </a:defRPr>
            </a:lvl1pPr>
          </a:lstStyle>
          <a:p>
            <a:pPr/>
            <a:r>
              <a:t>MATERIALES</a:t>
            </a:r>
          </a:p>
        </p:txBody>
      </p:sp>
      <p:pic>
        <p:nvPicPr>
          <p:cNvPr id="224" name="Roll up CM navidad 23.pdf" descr="Roll up CM navidad 23.pdf"/>
          <p:cNvPicPr>
            <a:picLocks noChangeAspect="1"/>
          </p:cNvPicPr>
          <p:nvPr/>
        </p:nvPicPr>
        <p:blipFill>
          <a:blip r:embed="rId6">
            <a:extLst/>
          </a:blip>
          <a:srcRect l="0" t="29109" r="0" b="3098"/>
          <a:stretch>
            <a:fillRect/>
          </a:stretch>
        </p:blipFill>
        <p:spPr>
          <a:xfrm>
            <a:off x="-5715" y="1783"/>
            <a:ext cx="4296577" cy="6854434"/>
          </a:xfrm>
          <a:prstGeom prst="rect">
            <a:avLst/>
          </a:prstGeom>
          <a:ln w="12700">
            <a:miter lim="400000"/>
          </a:ln>
        </p:spPr>
      </p:pic>
      <p:sp>
        <p:nvSpPr>
          <p:cNvPr id="225" name="Título 1"/>
          <p:cNvSpPr txBox="1"/>
          <p:nvPr/>
        </p:nvSpPr>
        <p:spPr>
          <a:xfrm>
            <a:off x="7966" y="612757"/>
            <a:ext cx="4269208" cy="132556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lnSpc>
                <a:spcPct val="90000"/>
              </a:lnSpc>
              <a:defRPr sz="2100">
                <a:solidFill>
                  <a:srgbClr val="FFFFFF"/>
                </a:solidFill>
                <a:latin typeface="Arial Black"/>
                <a:ea typeface="Arial Black"/>
                <a:cs typeface="Arial Black"/>
                <a:sym typeface="Arial Black"/>
              </a:defRPr>
            </a:lvl1pPr>
          </a:lstStyle>
          <a:p>
            <a:pPr/>
            <a:r>
              <a:t>PROPUESTAS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portada dic 23.jpg" descr="portada dic 23.jpg"/>
          <p:cNvPicPr>
            <a:picLocks noChangeAspect="1"/>
          </p:cNvPicPr>
          <p:nvPr/>
        </p:nvPicPr>
        <p:blipFill>
          <a:blip r:embed="rId2">
            <a:extLst/>
          </a:blip>
          <a:srcRect l="0" t="504" r="0" b="11840"/>
          <a:stretch>
            <a:fillRect/>
          </a:stretch>
        </p:blipFill>
        <p:spPr>
          <a:xfrm>
            <a:off x="5305425" y="285948"/>
            <a:ext cx="5378568" cy="6286154"/>
          </a:xfrm>
          <a:prstGeom prst="rect">
            <a:avLst/>
          </a:prstGeom>
          <a:ln w="12700">
            <a:miter lim="400000"/>
          </a:ln>
        </p:spPr>
      </p:pic>
      <p:sp>
        <p:nvSpPr>
          <p:cNvPr id="228"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pic>
        <p:nvPicPr>
          <p:cNvPr id="229" name="Gráfico 16" descr="Gráfico 16"/>
          <p:cNvPicPr>
            <a:picLocks noChangeAspect="1"/>
          </p:cNvPicPr>
          <p:nvPr/>
        </p:nvPicPr>
        <p:blipFill>
          <a:blip r:embed="rId3">
            <a:extLst/>
          </a:blip>
          <a:stretch>
            <a:fillRect/>
          </a:stretch>
        </p:blipFill>
        <p:spPr>
          <a:xfrm rot="541961">
            <a:off x="477634" y="77663"/>
            <a:ext cx="1184229" cy="1184229"/>
          </a:xfrm>
          <a:prstGeom prst="rect">
            <a:avLst/>
          </a:prstGeom>
          <a:ln w="12700">
            <a:miter lim="400000"/>
          </a:ln>
        </p:spPr>
      </p:pic>
      <p:sp>
        <p:nvSpPr>
          <p:cNvPr id="230" name="CuadroTexto 6"/>
          <p:cNvSpPr txBox="1"/>
          <p:nvPr/>
        </p:nvSpPr>
        <p:spPr>
          <a:xfrm>
            <a:off x="4467033" y="508462"/>
            <a:ext cx="7055234" cy="713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defRPr sz="2200">
                <a:solidFill>
                  <a:srgbClr val="C0313B"/>
                </a:solidFill>
                <a:latin typeface="Montserrat-Bold"/>
                <a:ea typeface="Montserrat-Bold"/>
                <a:cs typeface="Montserrat-Bold"/>
                <a:sym typeface="Montserrat-Bold"/>
              </a:defRPr>
            </a:pPr>
            <a:r>
              <a:t>Dinámica para grupos de Cáritas</a:t>
            </a:r>
          </a:p>
          <a:p>
            <a:pPr defTabSz="457200">
              <a:defRPr>
                <a:latin typeface="Montserrat-Bold"/>
                <a:ea typeface="Montserrat-Bold"/>
                <a:cs typeface="Montserrat-Bold"/>
                <a:sym typeface="Montserrat-Bold"/>
              </a:defRPr>
            </a:pPr>
            <a:r>
              <a:t>El rostro de la FAMILIA, en las familias que llegan a Cáritas.</a:t>
            </a:r>
          </a:p>
        </p:txBody>
      </p:sp>
      <p:sp>
        <p:nvSpPr>
          <p:cNvPr id="231" name="Título 1"/>
          <p:cNvSpPr txBox="1"/>
          <p:nvPr/>
        </p:nvSpPr>
        <p:spPr>
          <a:xfrm>
            <a:off x="915023" y="202551"/>
            <a:ext cx="2713066"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800">
                <a:solidFill>
                  <a:srgbClr val="FFFFFF"/>
                </a:solidFill>
                <a:latin typeface="Arial Black"/>
                <a:ea typeface="Arial Black"/>
                <a:cs typeface="Arial Black"/>
                <a:sym typeface="Arial Black"/>
              </a:defRPr>
            </a:lvl1pPr>
          </a:lstStyle>
          <a:p>
            <a:pPr/>
            <a:r>
              <a:t>MATERIALES</a:t>
            </a:r>
          </a:p>
        </p:txBody>
      </p:sp>
      <p:pic>
        <p:nvPicPr>
          <p:cNvPr id="232" name="Roll up CM navidad 23.pdf" descr="Roll up CM navidad 23.pdf"/>
          <p:cNvPicPr>
            <a:picLocks noChangeAspect="1"/>
          </p:cNvPicPr>
          <p:nvPr/>
        </p:nvPicPr>
        <p:blipFill>
          <a:blip r:embed="rId4">
            <a:extLst/>
          </a:blip>
          <a:srcRect l="0" t="29109" r="0" b="3098"/>
          <a:stretch>
            <a:fillRect/>
          </a:stretch>
        </p:blipFill>
        <p:spPr>
          <a:xfrm>
            <a:off x="-5715" y="1783"/>
            <a:ext cx="4296577" cy="6854434"/>
          </a:xfrm>
          <a:prstGeom prst="rect">
            <a:avLst/>
          </a:prstGeom>
          <a:ln w="12700">
            <a:miter lim="400000"/>
          </a:ln>
        </p:spPr>
      </p:pic>
      <p:sp>
        <p:nvSpPr>
          <p:cNvPr id="233" name="Título 1"/>
          <p:cNvSpPr txBox="1"/>
          <p:nvPr/>
        </p:nvSpPr>
        <p:spPr>
          <a:xfrm>
            <a:off x="5829" y="612757"/>
            <a:ext cx="4273482" cy="132556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lnSpc>
                <a:spcPct val="90000"/>
              </a:lnSpc>
              <a:defRPr sz="2100">
                <a:solidFill>
                  <a:srgbClr val="FFFFFF"/>
                </a:solidFill>
                <a:latin typeface="Arial Black"/>
                <a:ea typeface="Arial Black"/>
                <a:cs typeface="Arial Black"/>
                <a:sym typeface="Arial Black"/>
              </a:defRPr>
            </a:lvl1pPr>
          </a:lstStyle>
          <a:p>
            <a:pPr/>
            <a:r>
              <a:t>DINÁMICAS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pic>
        <p:nvPicPr>
          <p:cNvPr id="236" name="Gráfico 16" descr="Gráfico 16"/>
          <p:cNvPicPr>
            <a:picLocks noChangeAspect="1"/>
          </p:cNvPicPr>
          <p:nvPr/>
        </p:nvPicPr>
        <p:blipFill>
          <a:blip r:embed="rId2">
            <a:extLst/>
          </a:blip>
          <a:stretch>
            <a:fillRect/>
          </a:stretch>
        </p:blipFill>
        <p:spPr>
          <a:xfrm rot="541961">
            <a:off x="477634" y="77663"/>
            <a:ext cx="1184229" cy="1184229"/>
          </a:xfrm>
          <a:prstGeom prst="rect">
            <a:avLst/>
          </a:prstGeom>
          <a:ln w="12700">
            <a:miter lim="400000"/>
          </a:ln>
        </p:spPr>
      </p:pic>
      <p:sp>
        <p:nvSpPr>
          <p:cNvPr id="237" name="CuadroTexto 6"/>
          <p:cNvSpPr txBox="1"/>
          <p:nvPr/>
        </p:nvSpPr>
        <p:spPr>
          <a:xfrm>
            <a:off x="4543233" y="400512"/>
            <a:ext cx="7055234" cy="828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defRPr sz="2400">
                <a:solidFill>
                  <a:srgbClr val="C0313B"/>
                </a:solidFill>
                <a:latin typeface="Montserrat-Bold"/>
                <a:ea typeface="Montserrat-Bold"/>
                <a:cs typeface="Montserrat-Bold"/>
                <a:sym typeface="Montserrat-Bold"/>
              </a:defRPr>
            </a:pPr>
            <a:r>
              <a:t>Dinámica para niñas y niños</a:t>
            </a:r>
          </a:p>
          <a:p>
            <a:pPr defTabSz="457200">
              <a:defRPr sz="2400">
                <a:latin typeface="Montserrat-Bold"/>
                <a:ea typeface="Montserrat-Bold"/>
                <a:cs typeface="Montserrat-Bold"/>
                <a:sym typeface="Montserrat-Bold"/>
              </a:defRPr>
            </a:pPr>
            <a:r>
              <a:t>BELÉN RECORTABLE</a:t>
            </a:r>
          </a:p>
        </p:txBody>
      </p:sp>
      <p:sp>
        <p:nvSpPr>
          <p:cNvPr id="238" name="Título 1"/>
          <p:cNvSpPr txBox="1"/>
          <p:nvPr/>
        </p:nvSpPr>
        <p:spPr>
          <a:xfrm>
            <a:off x="915023" y="202551"/>
            <a:ext cx="2713066"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800">
                <a:solidFill>
                  <a:srgbClr val="FFFFFF"/>
                </a:solidFill>
                <a:latin typeface="Arial Black"/>
                <a:ea typeface="Arial Black"/>
                <a:cs typeface="Arial Black"/>
                <a:sym typeface="Arial Black"/>
              </a:defRPr>
            </a:lvl1pPr>
          </a:lstStyle>
          <a:p>
            <a:pPr/>
            <a:r>
              <a:t>MATERIALES</a:t>
            </a:r>
          </a:p>
        </p:txBody>
      </p:sp>
      <p:pic>
        <p:nvPicPr>
          <p:cNvPr id="239" name="Roll up CM navidad 23.pdf" descr="Roll up CM navidad 23.pdf"/>
          <p:cNvPicPr>
            <a:picLocks noChangeAspect="1"/>
          </p:cNvPicPr>
          <p:nvPr/>
        </p:nvPicPr>
        <p:blipFill>
          <a:blip r:embed="rId3">
            <a:extLst/>
          </a:blip>
          <a:srcRect l="0" t="29109" r="0" b="3098"/>
          <a:stretch>
            <a:fillRect/>
          </a:stretch>
        </p:blipFill>
        <p:spPr>
          <a:xfrm>
            <a:off x="-5715" y="1783"/>
            <a:ext cx="4296577" cy="6854434"/>
          </a:xfrm>
          <a:prstGeom prst="rect">
            <a:avLst/>
          </a:prstGeom>
          <a:ln w="12700">
            <a:miter lim="400000"/>
          </a:ln>
        </p:spPr>
      </p:pic>
      <p:sp>
        <p:nvSpPr>
          <p:cNvPr id="240" name="Título 1"/>
          <p:cNvSpPr txBox="1"/>
          <p:nvPr/>
        </p:nvSpPr>
        <p:spPr>
          <a:xfrm>
            <a:off x="-22618" y="638157"/>
            <a:ext cx="4296569" cy="132556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lnSpc>
                <a:spcPct val="90000"/>
              </a:lnSpc>
              <a:defRPr sz="2100">
                <a:solidFill>
                  <a:srgbClr val="FFFFFF"/>
                </a:solidFill>
                <a:latin typeface="Arial Black"/>
                <a:ea typeface="Arial Black"/>
                <a:cs typeface="Arial Black"/>
                <a:sym typeface="Arial Black"/>
              </a:defRPr>
            </a:lvl1pPr>
          </a:lstStyle>
          <a:p>
            <a:pPr/>
            <a:r>
              <a:t>DINÁMICAS</a:t>
            </a:r>
          </a:p>
        </p:txBody>
      </p:sp>
      <p:pic>
        <p:nvPicPr>
          <p:cNvPr id="241" name="Captura de pantalla 2023-11-30 a las 5.51.11.png" descr="Captura de pantalla 2023-11-30 a las 5.51.11.png"/>
          <p:cNvPicPr>
            <a:picLocks noChangeAspect="1"/>
          </p:cNvPicPr>
          <p:nvPr/>
        </p:nvPicPr>
        <p:blipFill>
          <a:blip r:embed="rId4">
            <a:extLst/>
          </a:blip>
          <a:stretch>
            <a:fillRect/>
          </a:stretch>
        </p:blipFill>
        <p:spPr>
          <a:xfrm>
            <a:off x="5046105" y="1817358"/>
            <a:ext cx="6354290" cy="4529467"/>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Rectangle 75"/>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244" name="Rectangle 81"/>
          <p:cNvSpPr/>
          <p:nvPr/>
        </p:nvSpPr>
        <p:spPr>
          <a:xfrm>
            <a:off x="0" y="1016867"/>
            <a:ext cx="128016" cy="653904"/>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245"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sp>
        <p:nvSpPr>
          <p:cNvPr id="246" name="Título 1"/>
          <p:cNvSpPr txBox="1"/>
          <p:nvPr/>
        </p:nvSpPr>
        <p:spPr>
          <a:xfrm>
            <a:off x="631304" y="-41289"/>
            <a:ext cx="3565152"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800">
                <a:solidFill>
                  <a:srgbClr val="FFFFFF"/>
                </a:solidFill>
                <a:latin typeface="Arial Black"/>
                <a:ea typeface="Arial Black"/>
                <a:cs typeface="Arial Black"/>
                <a:sym typeface="Arial Black"/>
              </a:defRPr>
            </a:lvl1pPr>
          </a:lstStyle>
          <a:p>
            <a:pPr/>
            <a:r>
              <a:t>Sensibilización</a:t>
            </a:r>
          </a:p>
        </p:txBody>
      </p:sp>
      <p:sp>
        <p:nvSpPr>
          <p:cNvPr id="247" name="Conector recto 8"/>
          <p:cNvSpPr/>
          <p:nvPr/>
        </p:nvSpPr>
        <p:spPr>
          <a:xfrm>
            <a:off x="723763" y="856096"/>
            <a:ext cx="2348747" cy="1"/>
          </a:xfrm>
          <a:prstGeom prst="line">
            <a:avLst/>
          </a:prstGeom>
          <a:ln w="19050">
            <a:solidFill>
              <a:srgbClr val="808080"/>
            </a:solidFill>
            <a:miter/>
          </a:ln>
        </p:spPr>
        <p:txBody>
          <a:bodyPr lIns="45719" rIns="45719"/>
          <a:lstStyle/>
          <a:p>
            <a:pPr/>
          </a:p>
        </p:txBody>
      </p:sp>
      <p:sp>
        <p:nvSpPr>
          <p:cNvPr id="248" name="Título 1"/>
          <p:cNvSpPr txBox="1"/>
          <p:nvPr/>
        </p:nvSpPr>
        <p:spPr>
          <a:xfrm>
            <a:off x="330233" y="202551"/>
            <a:ext cx="4343389"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800">
                <a:solidFill>
                  <a:srgbClr val="FFFFFF"/>
                </a:solidFill>
                <a:latin typeface="Arial Black"/>
                <a:ea typeface="Arial Black"/>
                <a:cs typeface="Arial Black"/>
                <a:sym typeface="Arial Black"/>
              </a:defRPr>
            </a:lvl1pPr>
          </a:lstStyle>
          <a:p>
            <a:pPr/>
            <a:r>
              <a:t>SENSIBILIZACIÓN</a:t>
            </a:r>
          </a:p>
        </p:txBody>
      </p:sp>
      <p:pic>
        <p:nvPicPr>
          <p:cNvPr id="249" name="Roll up CM navidad 23.pdf" descr="Roll up CM navidad 23.pdf"/>
          <p:cNvPicPr>
            <a:picLocks noChangeAspect="1"/>
          </p:cNvPicPr>
          <p:nvPr/>
        </p:nvPicPr>
        <p:blipFill>
          <a:blip r:embed="rId2">
            <a:extLst/>
          </a:blip>
          <a:srcRect l="0" t="29109" r="0" b="3098"/>
          <a:stretch>
            <a:fillRect/>
          </a:stretch>
        </p:blipFill>
        <p:spPr>
          <a:xfrm>
            <a:off x="-5715" y="1783"/>
            <a:ext cx="4296577" cy="6854434"/>
          </a:xfrm>
          <a:prstGeom prst="rect">
            <a:avLst/>
          </a:prstGeom>
          <a:ln w="12700">
            <a:miter lim="400000"/>
          </a:ln>
        </p:spPr>
      </p:pic>
      <p:sp>
        <p:nvSpPr>
          <p:cNvPr id="250" name="Título 1"/>
          <p:cNvSpPr txBox="1"/>
          <p:nvPr/>
        </p:nvSpPr>
        <p:spPr>
          <a:xfrm>
            <a:off x="-18628" y="638157"/>
            <a:ext cx="4322396" cy="132556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lnSpc>
                <a:spcPct val="90000"/>
              </a:lnSpc>
              <a:defRPr sz="2100">
                <a:solidFill>
                  <a:srgbClr val="FFFFFF"/>
                </a:solidFill>
                <a:latin typeface="Arial Black"/>
                <a:ea typeface="Arial Black"/>
                <a:cs typeface="Arial Black"/>
                <a:sym typeface="Arial Black"/>
              </a:defRPr>
            </a:lvl1pPr>
          </a:lstStyle>
          <a:p>
            <a:pPr/>
            <a:r>
              <a:t>SENSIBILIZACIÓN</a:t>
            </a:r>
          </a:p>
        </p:txBody>
      </p:sp>
      <p:graphicFrame>
        <p:nvGraphicFramePr>
          <p:cNvPr id="251" name="Tabla 1"/>
          <p:cNvGraphicFramePr/>
          <p:nvPr/>
        </p:nvGraphicFramePr>
        <p:xfrm>
          <a:off x="5022849" y="2603550"/>
          <a:ext cx="6745438" cy="370205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265645"/>
                <a:gridCol w="5467090"/>
              </a:tblGrid>
              <a:tr h="514350">
                <a:tc>
                  <a:txBody>
                    <a:bodyPr/>
                    <a:lstStyle/>
                    <a:p>
                      <a:pPr algn="ctr" defTabSz="457200">
                        <a:defRPr sz="1800"/>
                      </a:pPr>
                      <a:r>
                        <a:rPr b="1" baseline="5000" sz="1500">
                          <a:latin typeface="+mn-lt"/>
                          <a:ea typeface="+mn-ea"/>
                          <a:cs typeface="+mn-cs"/>
                          <a:sym typeface="Helvetica"/>
                        </a:rPr>
                        <a:t>GESTO
en redes</a:t>
                      </a:r>
                    </a:p>
                  </a:txBody>
                  <a:tcPr marL="12700" marR="12700" marT="12700" marB="12700"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chemeClr val="accent2">
                        <a:lumOff val="21960"/>
                        <a:alpha val="41868"/>
                      </a:schemeClr>
                    </a:solidFill>
                  </a:tcPr>
                </a:tc>
                <a:tc>
                  <a:txBody>
                    <a:bodyPr/>
                    <a:lstStyle/>
                    <a:p>
                      <a:pPr algn="l" defTabSz="457200">
                        <a:spcBef>
                          <a:spcPts val="1200"/>
                        </a:spcBef>
                        <a:defRPr sz="1800"/>
                      </a:pPr>
                      <a:r>
                        <a:rPr b="1" baseline="5000" sz="1500">
                          <a:solidFill>
                            <a:srgbClr val="FF2600"/>
                          </a:solidFill>
                          <a:latin typeface="+mn-lt"/>
                          <a:ea typeface="+mn-ea"/>
                          <a:cs typeface="+mn-cs"/>
                          <a:sym typeface="Helvetica"/>
                        </a:rPr>
                        <a:t>Enviar fotos de proyectos abriendo la venta/puerta y que se vea algún Belén, para difundir en redes.</a:t>
                      </a:r>
                    </a:p>
                  </a:txBody>
                  <a:tcPr marL="12700" marR="12700" marT="12700" marB="12700"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chemeClr val="accent2">
                        <a:lumOff val="21960"/>
                        <a:alpha val="41868"/>
                      </a:schemeClr>
                    </a:solidFill>
                  </a:tcPr>
                </a:tc>
              </a:tr>
              <a:tr h="803275">
                <a:tc>
                  <a:txBody>
                    <a:bodyPr/>
                    <a:lstStyle/>
                    <a:p>
                      <a:pPr algn="ctr" defTabSz="457200">
                        <a:spcBef>
                          <a:spcPts val="1200"/>
                        </a:spcBef>
                        <a:defRPr sz="1800"/>
                      </a:pPr>
                      <a:r>
                        <a:rPr b="1" baseline="5769" sz="1300">
                          <a:latin typeface="+mn-lt"/>
                          <a:ea typeface="+mn-ea"/>
                          <a:cs typeface="+mn-cs"/>
                          <a:sym typeface="Helvetica"/>
                        </a:rPr>
                        <a:t>WEB</a:t>
                      </a:r>
                    </a:p>
                  </a:txBody>
                  <a:tcPr marL="12700" marR="12700" marT="12700" marB="12700"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BF5"/>
                    </a:solidFill>
                  </a:tcPr>
                </a:tc>
                <a:tc>
                  <a:txBody>
                    <a:bodyPr/>
                    <a:lstStyle/>
                    <a:p>
                      <a:pPr algn="l" defTabSz="457200">
                        <a:spcBef>
                          <a:spcPts val="500"/>
                        </a:spcBef>
                        <a:defRPr baseline="5769" sz="1300">
                          <a:latin typeface="+mn-lt"/>
                          <a:ea typeface="+mn-ea"/>
                          <a:cs typeface="+mn-cs"/>
                          <a:sym typeface="Helvetica"/>
                        </a:defRPr>
                      </a:pPr>
                      <a:r>
                        <a:t>Actualizar imagen de la Campaña.</a:t>
                      </a:r>
                      <a:r>
                        <a:rPr b="1"/>
                        <a:t> 4 de diciembre.</a:t>
                      </a:r>
                      <a:endParaRPr b="1"/>
                    </a:p>
                    <a:p>
                      <a:pPr algn="l" defTabSz="457200">
                        <a:spcBef>
                          <a:spcPts val="500"/>
                        </a:spcBef>
                        <a:defRPr baseline="5769" sz="1300">
                          <a:latin typeface="+mn-lt"/>
                          <a:ea typeface="+mn-ea"/>
                          <a:cs typeface="+mn-cs"/>
                          <a:sym typeface="Helvetica"/>
                        </a:defRPr>
                      </a:pPr>
                      <a:r>
                        <a:t>Subir materiales de Campaña.</a:t>
                      </a:r>
                      <a:r>
                        <a:rPr b="1"/>
                        <a:t> 4 de diciembre.</a:t>
                      </a:r>
                      <a:endParaRPr b="1"/>
                    </a:p>
                    <a:p>
                      <a:pPr algn="l" defTabSz="457200">
                        <a:spcBef>
                          <a:spcPts val="500"/>
                        </a:spcBef>
                        <a:defRPr baseline="5769" sz="1300">
                          <a:latin typeface="+mn-lt"/>
                          <a:ea typeface="+mn-ea"/>
                          <a:cs typeface="+mn-cs"/>
                          <a:sym typeface="Helvetica"/>
                        </a:defRPr>
                      </a:pPr>
                      <a:r>
                        <a:t>Publicar noticias semanales sobre la Campaña.</a:t>
                      </a:r>
                    </a:p>
                  </a:txBody>
                  <a:tcPr marL="12700" marR="12700" marT="12700" marB="12700"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BF5"/>
                    </a:solidFill>
                  </a:tcPr>
                </a:tc>
              </a:tr>
              <a:tr h="739775">
                <a:tc>
                  <a:txBody>
                    <a:bodyPr/>
                    <a:lstStyle/>
                    <a:p>
                      <a:pPr algn="ctr" defTabSz="457200">
                        <a:spcBef>
                          <a:spcPts val="1200"/>
                        </a:spcBef>
                        <a:defRPr sz="1800"/>
                      </a:pPr>
                      <a:r>
                        <a:rPr b="1" baseline="5769" sz="1300">
                          <a:latin typeface="+mn-lt"/>
                          <a:ea typeface="+mn-ea"/>
                          <a:cs typeface="+mn-cs"/>
                          <a:sym typeface="Helvetica"/>
                        </a:rPr>
                        <a:t>YouTube</a:t>
                      </a:r>
                    </a:p>
                  </a:txBody>
                  <a:tcPr marL="12700" marR="12700" marT="12700" marB="12700" anchor="ctr" anchorCtr="0" horzOverflow="overflow">
                    <a:lnL w="12700">
                      <a:solidFill>
                        <a:srgbClr val="FFFFFF"/>
                      </a:solidFill>
                    </a:lnL>
                    <a:lnR w="12700">
                      <a:solidFill>
                        <a:srgbClr val="FFFFFF"/>
                      </a:solidFill>
                    </a:lnR>
                    <a:lnT w="12700">
                      <a:solidFill>
                        <a:srgbClr val="FFFFFF"/>
                      </a:solidFill>
                    </a:lnT>
                    <a:lnB w="12700">
                      <a:solidFill>
                        <a:srgbClr val="FFFFFF"/>
                      </a:solidFill>
                    </a:lnB>
                  </a:tcPr>
                </a:tc>
                <a:tc>
                  <a:txBody>
                    <a:bodyPr/>
                    <a:lstStyle/>
                    <a:p>
                      <a:pPr algn="l" defTabSz="457200">
                        <a:spcBef>
                          <a:spcPts val="500"/>
                        </a:spcBef>
                        <a:defRPr baseline="5769" sz="1300">
                          <a:latin typeface="+mn-lt"/>
                          <a:ea typeface="+mn-ea"/>
                          <a:cs typeface="+mn-cs"/>
                          <a:sym typeface="Helvetica"/>
                        </a:defRPr>
                      </a:pPr>
                      <a:r>
                        <a:t>Actualizar imagen.  4</a:t>
                      </a:r>
                      <a:r>
                        <a:rPr b="1"/>
                        <a:t> de diciembre.</a:t>
                      </a:r>
                    </a:p>
                    <a:p>
                      <a:pPr algn="l" defTabSz="457200">
                        <a:defRPr baseline="5769" sz="1300">
                          <a:latin typeface="+mn-lt"/>
                          <a:ea typeface="+mn-ea"/>
                          <a:cs typeface="+mn-cs"/>
                          <a:sym typeface="Helvetica"/>
                        </a:defRPr>
                      </a:pPr>
                      <a:r>
                        <a:t>Compartir Vídeo de la Campaña, para compartir en redes.</a:t>
                      </a:r>
                    </a:p>
                    <a:p>
                      <a:pPr algn="l" defTabSz="457200">
                        <a:defRPr baseline="5769" sz="1300">
                          <a:latin typeface="+mn-lt"/>
                          <a:ea typeface="+mn-ea"/>
                          <a:cs typeface="+mn-cs"/>
                          <a:sym typeface="Helvetica"/>
                        </a:defRPr>
                      </a:pPr>
                      <a:r>
                        <a:rPr b="1"/>
                        <a:t>4 de diciembre.</a:t>
                      </a:r>
                    </a:p>
                  </a:txBody>
                  <a:tcPr marL="12700" marR="12700" marT="12700" marB="12700" anchor="ctr" anchorCtr="0" horzOverflow="overflow">
                    <a:lnL w="12700">
                      <a:solidFill>
                        <a:srgbClr val="FFFFFF"/>
                      </a:solidFill>
                    </a:lnL>
                    <a:lnR w="12700">
                      <a:solidFill>
                        <a:srgbClr val="FFFFFF"/>
                      </a:solidFill>
                    </a:lnR>
                    <a:lnT w="12700">
                      <a:solidFill>
                        <a:srgbClr val="FFFFFF"/>
                      </a:solidFill>
                    </a:lnT>
                    <a:lnB w="12700">
                      <a:solidFill>
                        <a:srgbClr val="FFFFFF"/>
                      </a:solidFill>
                    </a:lnB>
                  </a:tcPr>
                </a:tc>
              </a:tr>
              <a:tr h="828675">
                <a:tc>
                  <a:txBody>
                    <a:bodyPr/>
                    <a:lstStyle/>
                    <a:p>
                      <a:pPr algn="ctr" defTabSz="457200">
                        <a:spcBef>
                          <a:spcPts val="1200"/>
                        </a:spcBef>
                        <a:defRPr sz="1800"/>
                      </a:pPr>
                      <a:r>
                        <a:rPr b="1" baseline="5769" sz="1300">
                          <a:latin typeface="+mn-lt"/>
                          <a:ea typeface="+mn-ea"/>
                          <a:cs typeface="+mn-cs"/>
                          <a:sym typeface="Helvetica"/>
                        </a:rPr>
                        <a:t>Facebook y Twitter</a:t>
                      </a:r>
                    </a:p>
                  </a:txBody>
                  <a:tcPr marL="12700" marR="12700" marT="12700" marB="12700"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BF5"/>
                    </a:solidFill>
                  </a:tcPr>
                </a:tc>
                <a:tc>
                  <a:txBody>
                    <a:bodyPr/>
                    <a:lstStyle/>
                    <a:p>
                      <a:pPr algn="l" defTabSz="457200">
                        <a:spcBef>
                          <a:spcPts val="1200"/>
                        </a:spcBef>
                        <a:defRPr baseline="5769" sz="1300">
                          <a:latin typeface="+mn-lt"/>
                          <a:ea typeface="+mn-ea"/>
                          <a:cs typeface="+mn-cs"/>
                          <a:sym typeface="Helvetica"/>
                        </a:defRPr>
                      </a:pPr>
                      <a:r>
                        <a:t>Actualizar imagen de la Campaña. </a:t>
                      </a:r>
                      <a:r>
                        <a:rPr b="1"/>
                        <a:t>4 de diciembre.</a:t>
                      </a:r>
                    </a:p>
                    <a:p>
                      <a:pPr algn="l" defTabSz="457200">
                        <a:spcBef>
                          <a:spcPts val="1200"/>
                        </a:spcBef>
                        <a:defRPr baseline="5769" sz="1300">
                          <a:latin typeface="+mn-lt"/>
                          <a:ea typeface="+mn-ea"/>
                          <a:cs typeface="+mn-cs"/>
                          <a:sym typeface="Helvetica"/>
                        </a:defRPr>
                      </a:pPr>
                      <a:r>
                        <a:t>Compartir noticias semanales sobre la Campaña y las acciones de Navidad, enviadas desde los Centros y proyectos.</a:t>
                      </a:r>
                    </a:p>
                  </a:txBody>
                  <a:tcPr marL="12700" marR="12700" marT="12700" marB="12700"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BF5"/>
                    </a:solidFill>
                  </a:tcPr>
                </a:tc>
              </a:tr>
              <a:tr h="527050">
                <a:tc>
                  <a:txBody>
                    <a:bodyPr/>
                    <a:lstStyle/>
                    <a:p>
                      <a:pPr algn="ctr" defTabSz="457200">
                        <a:spcBef>
                          <a:spcPts val="1200"/>
                        </a:spcBef>
                        <a:defRPr sz="1800"/>
                      </a:pPr>
                      <a:r>
                        <a:rPr b="1" baseline="5769" sz="1300">
                          <a:latin typeface="+mn-lt"/>
                          <a:ea typeface="+mn-ea"/>
                          <a:cs typeface="+mn-cs"/>
                          <a:sym typeface="Helvetica"/>
                        </a:rPr>
                        <a:t>Instagram</a:t>
                      </a:r>
                    </a:p>
                  </a:txBody>
                  <a:tcPr marL="12700" marR="12700" marT="12700" marB="12700" anchor="ctr" anchorCtr="0" horzOverflow="overflow">
                    <a:lnL w="12700">
                      <a:solidFill>
                        <a:srgbClr val="FFFFFF"/>
                      </a:solidFill>
                    </a:lnL>
                    <a:lnR w="12700">
                      <a:solidFill>
                        <a:srgbClr val="FFFFFF"/>
                      </a:solidFill>
                    </a:lnR>
                    <a:lnT w="12700">
                      <a:solidFill>
                        <a:srgbClr val="FFFFFF"/>
                      </a:solidFill>
                    </a:lnT>
                    <a:lnB w="12700">
                      <a:solidFill>
                        <a:srgbClr val="FFFFFF"/>
                      </a:solidFill>
                    </a:lnB>
                  </a:tcPr>
                </a:tc>
                <a:tc>
                  <a:txBody>
                    <a:bodyPr/>
                    <a:lstStyle/>
                    <a:p>
                      <a:pPr algn="l" defTabSz="457200">
                        <a:spcBef>
                          <a:spcPts val="500"/>
                        </a:spcBef>
                        <a:defRPr baseline="5769" sz="1300">
                          <a:latin typeface="+mn-lt"/>
                          <a:ea typeface="+mn-ea"/>
                          <a:cs typeface="+mn-cs"/>
                          <a:sym typeface="Helvetica"/>
                        </a:defRPr>
                      </a:pPr>
                      <a:r>
                        <a:t>Actualizar imagen de la Campaña. </a:t>
                      </a:r>
                      <a:r>
                        <a:rPr b="1"/>
                        <a:t>4 de diciembre.</a:t>
                      </a:r>
                    </a:p>
                    <a:p>
                      <a:pPr algn="l" defTabSz="457200">
                        <a:spcBef>
                          <a:spcPts val="500"/>
                        </a:spcBef>
                        <a:defRPr baseline="5769" sz="1300">
                          <a:latin typeface="+mn-lt"/>
                          <a:ea typeface="+mn-ea"/>
                          <a:cs typeface="+mn-cs"/>
                          <a:sym typeface="Helvetica"/>
                        </a:defRPr>
                      </a:pPr>
                      <a:r>
                        <a:t>Compartir 1 noticia a la semana sobre la Campaña dirigida a jóvenes.</a:t>
                      </a:r>
                    </a:p>
                  </a:txBody>
                  <a:tcPr marL="12700" marR="12700" marT="12700" marB="12700" anchor="ctr" anchorCtr="0" horzOverflow="overflow">
                    <a:lnL w="12700">
                      <a:solidFill>
                        <a:srgbClr val="FFFFFF"/>
                      </a:solidFill>
                    </a:lnL>
                    <a:lnR w="12700">
                      <a:solidFill>
                        <a:srgbClr val="FFFFFF"/>
                      </a:solidFill>
                    </a:lnR>
                    <a:lnT w="12700">
                      <a:solidFill>
                        <a:srgbClr val="FFFFFF"/>
                      </a:solidFill>
                    </a:lnT>
                    <a:lnB w="12700">
                      <a:solidFill>
                        <a:srgbClr val="FFFFFF"/>
                      </a:solidFill>
                    </a:lnB>
                  </a:tcPr>
                </a:tc>
              </a:tr>
              <a:tr h="272954">
                <a:tc>
                  <a:txBody>
                    <a:bodyPr/>
                    <a:lstStyle/>
                    <a:p>
                      <a:pPr algn="ctr" defTabSz="457200">
                        <a:spcBef>
                          <a:spcPts val="1200"/>
                        </a:spcBef>
                        <a:defRPr sz="1800"/>
                      </a:pPr>
                      <a:r>
                        <a:rPr b="1" baseline="5769" sz="1300">
                          <a:latin typeface="+mn-lt"/>
                          <a:ea typeface="+mn-ea"/>
                          <a:cs typeface="+mn-cs"/>
                          <a:sym typeface="Helvetica"/>
                        </a:rPr>
                        <a:t>WhastApp</a:t>
                      </a:r>
                    </a:p>
                  </a:txBody>
                  <a:tcPr marL="12700" marR="12700" marT="12700" marB="12700"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BF5"/>
                    </a:solidFill>
                  </a:tcPr>
                </a:tc>
                <a:tc>
                  <a:txBody>
                    <a:bodyPr/>
                    <a:lstStyle/>
                    <a:p>
                      <a:pPr algn="l" defTabSz="457200">
                        <a:spcBef>
                          <a:spcPts val="1200"/>
                        </a:spcBef>
                        <a:defRPr baseline="5769" sz="1300">
                          <a:latin typeface="+mn-lt"/>
                          <a:ea typeface="+mn-ea"/>
                          <a:cs typeface="+mn-cs"/>
                          <a:sym typeface="Helvetica"/>
                        </a:defRPr>
                      </a:pPr>
                      <a:r>
                        <a:t>Difundir la Campaña y el vídeo. </a:t>
                      </a:r>
                      <a:r>
                        <a:rPr b="1"/>
                        <a:t>4 de diciembre.</a:t>
                      </a:r>
                    </a:p>
                  </a:txBody>
                  <a:tcPr marL="12700" marR="12700" marT="12700" marB="12700"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BF5"/>
                    </a:solidFill>
                  </a:tcPr>
                </a:tc>
              </a:tr>
            </a:tbl>
          </a:graphicData>
        </a:graphic>
      </p:graphicFrame>
      <p:pic>
        <p:nvPicPr>
          <p:cNvPr id="252" name="pasted-image.tiff" descr="pasted-image.tiff"/>
          <p:cNvPicPr>
            <a:picLocks noChangeAspect="1"/>
          </p:cNvPicPr>
          <p:nvPr/>
        </p:nvPicPr>
        <p:blipFill>
          <a:blip r:embed="rId3">
            <a:extLst/>
          </a:blip>
          <a:stretch>
            <a:fillRect/>
          </a:stretch>
        </p:blipFill>
        <p:spPr>
          <a:xfrm>
            <a:off x="4750406" y="1388455"/>
            <a:ext cx="457023" cy="457023"/>
          </a:xfrm>
          <a:prstGeom prst="rect">
            <a:avLst/>
          </a:prstGeom>
          <a:ln w="12700">
            <a:solidFill>
              <a:srgbClr val="DDDDDD"/>
            </a:solidFill>
            <a:miter lim="400000"/>
          </a:ln>
        </p:spPr>
      </p:pic>
      <p:sp>
        <p:nvSpPr>
          <p:cNvPr id="253" name="Hastag:  #ESTANAVIDADTUTIENESMUCHOQUEVER…"/>
          <p:cNvSpPr txBox="1"/>
          <p:nvPr/>
        </p:nvSpPr>
        <p:spPr>
          <a:xfrm>
            <a:off x="5284212" y="1032636"/>
            <a:ext cx="6396412" cy="1168661"/>
          </a:xfrm>
          <a:prstGeom prst="rect">
            <a:avLst/>
          </a:prstGeom>
          <a:solidFill>
            <a:srgbClr val="FFFFFF">
              <a:alpha val="24000"/>
            </a:srgbClr>
          </a:solidFill>
          <a:ln w="12700">
            <a:miter lim="400000"/>
          </a:ln>
          <a:extLst>
            <a:ext uri="{C572A759-6A51-4108-AA02-DFA0A04FC94B}">
              <ma14:wrappingTextBoxFlag xmlns:ma14="http://schemas.microsoft.com/office/mac/drawingml/2011/main" val="1"/>
            </a:ext>
          </a:extLst>
        </p:spPr>
        <p:txBody>
          <a:bodyPr lIns="45719" rIns="45719" anchor="ctr">
            <a:spAutoFit/>
          </a:bodyPr>
          <a:lstStyle/>
          <a:p>
            <a:pPr marL="152400" indent="-152400" algn="just" defTabSz="457200">
              <a:lnSpc>
                <a:spcPct val="80000"/>
              </a:lnSpc>
              <a:spcBef>
                <a:spcPts val="1000"/>
              </a:spcBef>
              <a:buSzPct val="100000"/>
              <a:buChar char="•"/>
              <a:defRPr sz="1200">
                <a:latin typeface="Arial"/>
                <a:ea typeface="Arial"/>
                <a:cs typeface="Arial"/>
                <a:sym typeface="Arial"/>
              </a:defRPr>
            </a:pPr>
          </a:p>
          <a:p>
            <a:pPr defTabSz="457200">
              <a:defRPr sz="1200">
                <a:latin typeface="Arial"/>
                <a:ea typeface="Arial"/>
                <a:cs typeface="Arial"/>
                <a:sym typeface="Arial"/>
              </a:defRPr>
            </a:pPr>
            <a:r>
              <a:rPr sz="1400"/>
              <a:t>Hastag:  </a:t>
            </a:r>
            <a:r>
              <a:rPr b="1" sz="1400">
                <a:solidFill>
                  <a:srgbClr val="FF2600"/>
                </a:solidFill>
              </a:rPr>
              <a:t>#</a:t>
            </a:r>
            <a:r>
              <a:rPr b="1" sz="1400">
                <a:solidFill>
                  <a:srgbClr val="EA4025"/>
                </a:solidFill>
              </a:rPr>
              <a:t>ESTANAVIDADTUTIENESMUCHOQUEVER</a:t>
            </a:r>
            <a:endParaRPr b="1" sz="1400">
              <a:solidFill>
                <a:srgbClr val="FF2600"/>
              </a:solidFill>
            </a:endParaRPr>
          </a:p>
          <a:p>
            <a:pPr algn="just" defTabSz="457200">
              <a:defRPr sz="1200">
                <a:latin typeface="Arial"/>
                <a:ea typeface="Arial"/>
                <a:cs typeface="Arial"/>
                <a:sym typeface="Arial"/>
              </a:defRPr>
            </a:pPr>
            <a:endParaRPr b="1" sz="1400">
              <a:solidFill>
                <a:srgbClr val="FF2600"/>
              </a:solidFill>
            </a:endParaRPr>
          </a:p>
          <a:p>
            <a:pPr algn="just" defTabSz="457200">
              <a:defRPr sz="1200">
                <a:latin typeface="Arial"/>
                <a:ea typeface="Arial"/>
                <a:cs typeface="Arial"/>
                <a:sym typeface="Arial"/>
              </a:defRPr>
            </a:pPr>
            <a:r>
              <a:rPr sz="1400"/>
              <a:t>ENVÍO NOTA DE PRENSA, publicaciones en web y RRSS: posts, imágenes, historias, vídeo, fotografías, entrevistas de Compromiso Solidario</a:t>
            </a:r>
          </a:p>
        </p:txBody>
      </p:sp>
      <p:sp>
        <p:nvSpPr>
          <p:cNvPr id="254" name="CuadroTexto 6"/>
          <p:cNvSpPr txBox="1"/>
          <p:nvPr/>
        </p:nvSpPr>
        <p:spPr>
          <a:xfrm>
            <a:off x="4543233" y="400512"/>
            <a:ext cx="7055234"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defRPr sz="2700">
                <a:solidFill>
                  <a:srgbClr val="C0313B"/>
                </a:solidFill>
                <a:latin typeface="Montserrat-Bold"/>
                <a:ea typeface="Montserrat-Bold"/>
                <a:cs typeface="Montserrat-Bold"/>
                <a:sym typeface="Montserrat-Bold"/>
              </a:defRPr>
            </a:lvl1pPr>
          </a:lstStyle>
          <a:p>
            <a:pPr/>
            <a:r>
              <a:t>Acciones de Sensibilización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pic>
        <p:nvPicPr>
          <p:cNvPr id="102" name="Villancico ASOMATE A LA VENTANA Y ABRE TU CORAZÓN" descr="Villancico ASOMATE A LA VENTANA Y ABRE TU CORAZÓN"/>
          <p:cNvPicPr>
            <a:picLocks noChangeAspect="0"/>
          </p:cNvPicPr>
          <p:nvPr>
            <a:videoFile xmlns:mc="http://schemas.openxmlformats.org/markup-compatibility/2006" xmlns:aiw="http://developer.apple.com/namespaces/iwork" r:link="rId2" mc:Ignorable="aiw" aiw:title="Villancico ASOMATE A LA VENTANA Y ABRE TU CORAZÓN" aiw:author="caritasmadrid"/>
          </p:nvPr>
        </p:nvPicPr>
        <p:blipFill>
          <a:blip r:embed="rId3">
            <a:extLst/>
          </a:blip>
          <a:stretch>
            <a:fillRect/>
          </a:stretch>
        </p:blipFill>
        <p:spPr>
          <a:xfrm>
            <a:off x="1365780" y="962372"/>
            <a:ext cx="9460440" cy="5321497"/>
          </a:xfrm>
          <a:prstGeom prst="rect">
            <a:avLst/>
          </a:prstGeom>
        </p:spPr>
      </p:pic>
      <p:sp>
        <p:nvSpPr>
          <p:cNvPr id="103" name="https://youtu.be/pukpnfP677A"/>
          <p:cNvSpPr txBox="1"/>
          <p:nvPr/>
        </p:nvSpPr>
        <p:spPr>
          <a:xfrm>
            <a:off x="8742363" y="6380907"/>
            <a:ext cx="2986868" cy="33308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u="sng">
                <a:solidFill>
                  <a:srgbClr val="0563C1"/>
                </a:solidFill>
                <a:uFill>
                  <a:solidFill>
                    <a:srgbClr val="0563C1"/>
                  </a:solidFill>
                </a:uFill>
                <a:hlinkClick r:id="rId4" invalidUrl="" action="" tgtFrame="" tooltip="" history="1" highlightClick="0" endSnd="0"/>
              </a:defRPr>
            </a:lvl1pPr>
          </a:lstStyle>
          <a:p>
            <a:pPr>
              <a:defRPr u="none">
                <a:solidFill>
                  <a:srgbClr val="000000"/>
                </a:solidFill>
                <a:uFillTx/>
              </a:defRPr>
            </a:pPr>
            <a:r>
              <a:rPr u="sng">
                <a:solidFill>
                  <a:srgbClr val="0563C1"/>
                </a:solidFill>
                <a:uFill>
                  <a:solidFill>
                    <a:srgbClr val="0563C1"/>
                  </a:solidFill>
                </a:uFill>
                <a:hlinkClick r:id="rId4" invalidUrl="" action="" tgtFrame="" tooltip="" history="1" highlightClick="0" endSnd="0"/>
              </a:rPr>
              <a:t>https://youtu.be/pukpnfP677A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10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102"/>
                </p:tgtEl>
              </p:cMediaNode>
            </p:video>
            <p:seq concurrent="1" prevAc="none" nextAc="seek">
              <p:cTn id="8" evtFilter="cancelBubble" nodeType="interactiveSeq" restart="whenNotActive" fill="hold">
                <p:stCondLst>
                  <p:cond delay="0" evt="onClick">
                    <p:tgtEl>
                      <p:spTgt spid="10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02"/>
                                        </p:tgtEl>
                                      </p:cBhvr>
                                    </p:cmd>
                                  </p:childTnLst>
                                </p:cTn>
                              </p:par>
                            </p:childTnLst>
                          </p:cTn>
                        </p:par>
                      </p:childTnLst>
                    </p:cTn>
                  </p:par>
                </p:childTnLst>
              </p:cTn>
              <p:nextCondLst>
                <p:cond delay="0" evt="onClick">
                  <p:tgtEl>
                    <p:spTgt spid="10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Roll up CM navidad 23.pdf" descr="Roll up CM navidad 23.pdf"/>
          <p:cNvPicPr>
            <a:picLocks noChangeAspect="1"/>
          </p:cNvPicPr>
          <p:nvPr/>
        </p:nvPicPr>
        <p:blipFill>
          <a:blip r:embed="rId2">
            <a:extLst/>
          </a:blip>
          <a:srcRect l="0" t="29109" r="0" b="3098"/>
          <a:stretch>
            <a:fillRect/>
          </a:stretch>
        </p:blipFill>
        <p:spPr>
          <a:xfrm>
            <a:off x="-5715" y="1783"/>
            <a:ext cx="4296577" cy="6854434"/>
          </a:xfrm>
          <a:prstGeom prst="rect">
            <a:avLst/>
          </a:prstGeom>
          <a:ln w="12700">
            <a:miter lim="400000"/>
          </a:ln>
        </p:spPr>
      </p:pic>
      <p:sp>
        <p:nvSpPr>
          <p:cNvPr id="257" name="Rectangle 81"/>
          <p:cNvSpPr/>
          <p:nvPr/>
        </p:nvSpPr>
        <p:spPr>
          <a:xfrm>
            <a:off x="0" y="1016867"/>
            <a:ext cx="128016" cy="653904"/>
          </a:xfrm>
          <a:prstGeom prst="rect">
            <a:avLst/>
          </a:prstGeom>
          <a:solidFill>
            <a:schemeClr val="accent2"/>
          </a:solidFill>
          <a:ln w="12700">
            <a:miter lim="400000"/>
          </a:ln>
        </p:spPr>
        <p:txBody>
          <a:bodyPr lIns="45719" rIns="45719" anchor="ctr"/>
          <a:lstStyle/>
          <a:p>
            <a:pPr algn="ctr">
              <a:defRPr>
                <a:solidFill>
                  <a:srgbClr val="FFFFFF"/>
                </a:solidFill>
              </a:defRPr>
            </a:pPr>
          </a:p>
        </p:txBody>
      </p:sp>
      <p:pic>
        <p:nvPicPr>
          <p:cNvPr id="258" name="Imagen 10" descr="Imagen 10"/>
          <p:cNvPicPr>
            <a:picLocks noChangeAspect="1"/>
          </p:cNvPicPr>
          <p:nvPr/>
        </p:nvPicPr>
        <p:blipFill>
          <a:blip r:embed="rId3">
            <a:extLst/>
          </a:blip>
          <a:stretch>
            <a:fillRect/>
          </a:stretch>
        </p:blipFill>
        <p:spPr>
          <a:xfrm>
            <a:off x="10195203" y="6186471"/>
            <a:ext cx="1544577" cy="379960"/>
          </a:xfrm>
          <a:prstGeom prst="rect">
            <a:avLst/>
          </a:prstGeom>
          <a:ln w="12700">
            <a:miter lim="400000"/>
          </a:ln>
        </p:spPr>
      </p:pic>
      <p:sp>
        <p:nvSpPr>
          <p:cNvPr id="259"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sp>
        <p:nvSpPr>
          <p:cNvPr id="260" name="Título 1"/>
          <p:cNvSpPr txBox="1"/>
          <p:nvPr/>
        </p:nvSpPr>
        <p:spPr>
          <a:xfrm>
            <a:off x="1044194" y="623887"/>
            <a:ext cx="2713065"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800">
                <a:solidFill>
                  <a:srgbClr val="FFFFFF"/>
                </a:solidFill>
                <a:latin typeface="Arial Black"/>
                <a:ea typeface="Arial Black"/>
                <a:cs typeface="Arial Black"/>
                <a:sym typeface="Arial Black"/>
              </a:defRPr>
            </a:lvl1pPr>
          </a:lstStyle>
          <a:p>
            <a:pPr/>
            <a:r>
              <a:t>ORACIÓN</a:t>
            </a:r>
          </a:p>
        </p:txBody>
      </p:sp>
      <p:pic>
        <p:nvPicPr>
          <p:cNvPr id="261" name="Desde abajo" descr="Desde abajo"/>
          <p:cNvPicPr>
            <a:picLocks noChangeAspect="0"/>
          </p:cNvPicPr>
          <p:nvPr>
            <a:videoFile xmlns:mc="http://schemas.openxmlformats.org/markup-compatibility/2006" xmlns:aiw="http://developer.apple.com/namespaces/iwork" r:link="rId4" mc:Ignorable="aiw" aiw:title="Desde abajo" aiw:author="AIN KAREM"/>
          </p:nvPr>
        </p:nvPicPr>
        <p:blipFill>
          <a:blip r:embed="rId5">
            <a:extLst/>
          </a:blip>
          <a:stretch>
            <a:fillRect/>
          </a:stretch>
        </p:blipFill>
        <p:spPr>
          <a:xfrm>
            <a:off x="4968855" y="1881430"/>
            <a:ext cx="6661190" cy="3746920"/>
          </a:xfrm>
          <a:prstGeom prst="rect">
            <a:avLst/>
          </a:prstGeom>
        </p:spPr>
      </p:pic>
      <p:sp>
        <p:nvSpPr>
          <p:cNvPr id="262" name="“Desde abajo” del grupo AIN KAREM…"/>
          <p:cNvSpPr txBox="1"/>
          <p:nvPr/>
        </p:nvSpPr>
        <p:spPr>
          <a:xfrm>
            <a:off x="4673436" y="1050448"/>
            <a:ext cx="3437370" cy="472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just" defTabSz="457200">
              <a:spcBef>
                <a:spcPts val="700"/>
              </a:spcBef>
              <a:defRPr sz="1300">
                <a:latin typeface="+mn-lt"/>
                <a:ea typeface="+mn-ea"/>
                <a:cs typeface="+mn-cs"/>
                <a:sym typeface="Helvetica"/>
              </a:defRPr>
            </a:pPr>
            <a:r>
              <a:rPr b="1"/>
              <a:t>“Desde abajo” del grupo AIN KAREM</a:t>
            </a:r>
          </a:p>
          <a:p>
            <a:pPr algn="ctr" defTabSz="457200">
              <a:defRPr sz="1200">
                <a:latin typeface="+mn-lt"/>
                <a:ea typeface="+mn-ea"/>
                <a:cs typeface="+mn-cs"/>
                <a:sym typeface="Helvetica"/>
              </a:defRPr>
            </a:pPr>
            <a:r>
              <a:rPr u="sng">
                <a:solidFill>
                  <a:srgbClr val="0563C1"/>
                </a:solidFill>
                <a:uFill>
                  <a:solidFill>
                    <a:srgbClr val="0563C1"/>
                  </a:solidFill>
                </a:uFill>
                <a:hlinkClick r:id="rId6" invalidUrl="" action="" tgtFrame="" tooltip="" history="1" highlightClick="0" endSnd="0"/>
              </a:rPr>
              <a:t>https://www.youtube.com/watch?v=EzvQjNhE8yo</a:t>
            </a:r>
          </a:p>
        </p:txBody>
      </p:sp>
      <p:sp>
        <p:nvSpPr>
          <p:cNvPr id="263" name="CuadroTexto 6"/>
          <p:cNvSpPr txBox="1"/>
          <p:nvPr/>
        </p:nvSpPr>
        <p:spPr>
          <a:xfrm>
            <a:off x="4543233" y="400512"/>
            <a:ext cx="7055234" cy="51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defRPr sz="2700">
                <a:solidFill>
                  <a:srgbClr val="C0313B"/>
                </a:solidFill>
                <a:latin typeface="Montserrat-Bold"/>
                <a:ea typeface="Montserrat-Bold"/>
                <a:cs typeface="Montserrat-Bold"/>
                <a:sym typeface="Montserrat-Bold"/>
              </a:defRPr>
            </a:lvl1pPr>
          </a:lstStyle>
          <a:p>
            <a:pPr/>
            <a:r>
              <a:t>Oración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6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61"/>
                </p:tgtEl>
              </p:cMediaNode>
            </p:video>
            <p:seq concurrent="1" prevAc="none" nextAc="seek">
              <p:cTn id="8" evtFilter="cancelBubble" nodeType="interactiveSeq" restart="whenNotActive" fill="hold">
                <p:stCondLst>
                  <p:cond delay="0" evt="onClick">
                    <p:tgtEl>
                      <p:spTgt spid="26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61"/>
                                        </p:tgtEl>
                                      </p:cBhvr>
                                    </p:cmd>
                                  </p:childTnLst>
                                </p:cTn>
                              </p:par>
                            </p:childTnLst>
                          </p:cTn>
                        </p:par>
                      </p:childTnLst>
                    </p:cTn>
                  </p:par>
                </p:childTnLst>
              </p:cTn>
              <p:nextCondLst>
                <p:cond delay="0" evt="onClick">
                  <p:tgtEl>
                    <p:spTgt spid="26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Imagen 10" descr="Imagen 10"/>
          <p:cNvPicPr>
            <a:picLocks noChangeAspect="1"/>
          </p:cNvPicPr>
          <p:nvPr/>
        </p:nvPicPr>
        <p:blipFill>
          <a:blip r:embed="rId2">
            <a:extLst/>
          </a:blip>
          <a:stretch>
            <a:fillRect/>
          </a:stretch>
        </p:blipFill>
        <p:spPr>
          <a:xfrm>
            <a:off x="10195203" y="6186471"/>
            <a:ext cx="1544577" cy="379960"/>
          </a:xfrm>
          <a:prstGeom prst="rect">
            <a:avLst/>
          </a:prstGeom>
          <a:ln w="12700">
            <a:miter lim="400000"/>
          </a:ln>
        </p:spPr>
      </p:pic>
      <p:sp>
        <p:nvSpPr>
          <p:cNvPr id="266"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sp>
        <p:nvSpPr>
          <p:cNvPr id="267" name="Título 1"/>
          <p:cNvSpPr txBox="1"/>
          <p:nvPr/>
        </p:nvSpPr>
        <p:spPr>
          <a:xfrm>
            <a:off x="1209568" y="642937"/>
            <a:ext cx="2704204"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800">
                <a:solidFill>
                  <a:srgbClr val="FFFFFF"/>
                </a:solidFill>
                <a:latin typeface="Arial Black"/>
                <a:ea typeface="Arial Black"/>
                <a:cs typeface="Arial Black"/>
                <a:sym typeface="Arial Black"/>
              </a:defRPr>
            </a:lvl1pPr>
          </a:lstStyle>
          <a:p>
            <a:pPr/>
            <a:r>
              <a:t>LECTURA</a:t>
            </a:r>
          </a:p>
        </p:txBody>
      </p:sp>
      <p:sp>
        <p:nvSpPr>
          <p:cNvPr id="268" name="El pino de Navidad eres tú, cuando resistes vigoroso a los vientos y dificultades de la vida.…"/>
          <p:cNvSpPr txBox="1"/>
          <p:nvPr/>
        </p:nvSpPr>
        <p:spPr>
          <a:xfrm>
            <a:off x="6203538" y="1044957"/>
            <a:ext cx="5157024" cy="526669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spcBef>
                <a:spcPts val="2500"/>
              </a:spcBef>
              <a:defRPr sz="1700">
                <a:solidFill>
                  <a:srgbClr val="3A3A3A"/>
                </a:solidFill>
                <a:latin typeface="+mn-lt"/>
                <a:ea typeface="+mn-ea"/>
                <a:cs typeface="+mn-cs"/>
                <a:sym typeface="Helvetica"/>
              </a:defRPr>
            </a:pPr>
            <a:r>
              <a:t>El pino de Navidad eres tú,</a:t>
            </a:r>
            <a:br/>
            <a:r>
              <a:t>cuando resistes vigoroso a los vientos</a:t>
            </a:r>
            <a:br/>
            <a:r>
              <a:t>y dificultades de la vida.</a:t>
            </a:r>
          </a:p>
          <a:p>
            <a:pPr defTabSz="457200">
              <a:spcBef>
                <a:spcPts val="2500"/>
              </a:spcBef>
              <a:defRPr sz="1700">
                <a:solidFill>
                  <a:srgbClr val="3A3A3A"/>
                </a:solidFill>
                <a:latin typeface="+mn-lt"/>
                <a:ea typeface="+mn-ea"/>
                <a:cs typeface="+mn-cs"/>
                <a:sym typeface="Helvetica"/>
              </a:defRPr>
            </a:pPr>
            <a:r>
              <a:t>Los adornos de Navidad eres tú,</a:t>
            </a:r>
            <a:br/>
            <a:r>
              <a:t>cuando tus virtudes son colores que adornan la vida.</a:t>
            </a:r>
          </a:p>
          <a:p>
            <a:pPr defTabSz="457200">
              <a:spcBef>
                <a:spcPts val="2500"/>
              </a:spcBef>
              <a:defRPr sz="1700">
                <a:solidFill>
                  <a:srgbClr val="3A3A3A"/>
                </a:solidFill>
                <a:latin typeface="+mn-lt"/>
                <a:ea typeface="+mn-ea"/>
                <a:cs typeface="+mn-cs"/>
                <a:sym typeface="Helvetica"/>
              </a:defRPr>
            </a:pPr>
            <a:r>
              <a:t>La campana de Navidad eres tú,</a:t>
            </a:r>
            <a:br/>
            <a:r>
              <a:t>cuando llamas, congregas y buscar unir.</a:t>
            </a:r>
          </a:p>
          <a:p>
            <a:pPr defTabSz="457200">
              <a:spcBef>
                <a:spcPts val="2500"/>
              </a:spcBef>
              <a:defRPr sz="1700">
                <a:solidFill>
                  <a:srgbClr val="3A3A3A"/>
                </a:solidFill>
                <a:latin typeface="+mn-lt"/>
                <a:ea typeface="+mn-ea"/>
                <a:cs typeface="+mn-cs"/>
                <a:sym typeface="Helvetica"/>
              </a:defRPr>
            </a:pPr>
            <a:r>
              <a:t>Eres también luz de Navidad,</a:t>
            </a:r>
            <a:br/>
            <a:r>
              <a:t>cuando iluminas con tu vida</a:t>
            </a:r>
            <a:br/>
            <a:r>
              <a:t>el camino de los demás</a:t>
            </a:r>
            <a:br/>
            <a:r>
              <a:t>con la bondad, la paciencia,</a:t>
            </a:r>
            <a:br/>
            <a:r>
              <a:t>alegría y la generosidad.</a:t>
            </a:r>
          </a:p>
          <a:p>
            <a:pPr defTabSz="457200">
              <a:spcBef>
                <a:spcPts val="2500"/>
              </a:spcBef>
              <a:defRPr b="1" i="1" sz="1700">
                <a:solidFill>
                  <a:srgbClr val="3A3A3A"/>
                </a:solidFill>
                <a:latin typeface="+mn-lt"/>
                <a:ea typeface="+mn-ea"/>
                <a:cs typeface="+mn-cs"/>
                <a:sym typeface="Helvetica"/>
              </a:defRPr>
            </a:pPr>
            <a:r>
              <a:t>Papa Francisco</a:t>
            </a:r>
          </a:p>
        </p:txBody>
      </p:sp>
      <p:pic>
        <p:nvPicPr>
          <p:cNvPr id="269" name="Tarjeta Navidad 2023 con sangres.pdf" descr="Tarjeta Navidad 2023 con sangres.pdf"/>
          <p:cNvPicPr>
            <a:picLocks noChangeAspect="1"/>
          </p:cNvPicPr>
          <p:nvPr/>
        </p:nvPicPr>
        <p:blipFill>
          <a:blip r:embed="rId3">
            <a:extLst/>
          </a:blip>
          <a:stretch>
            <a:fillRect/>
          </a:stretch>
        </p:blipFill>
        <p:spPr>
          <a:xfrm>
            <a:off x="713947" y="712709"/>
            <a:ext cx="5157024" cy="261483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CuadroTexto 7"/>
          <p:cNvSpPr txBox="1"/>
          <p:nvPr/>
        </p:nvSpPr>
        <p:spPr>
          <a:xfrm>
            <a:off x="432266" y="1416658"/>
            <a:ext cx="11570902" cy="1259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4000">
                <a:solidFill>
                  <a:srgbClr val="C00000"/>
                </a:solidFill>
                <a:latin typeface="Montserrat-Bold"/>
                <a:ea typeface="Montserrat-Bold"/>
                <a:cs typeface="Montserrat-Bold"/>
                <a:sym typeface="Montserrat-Bold"/>
              </a:defRPr>
            </a:pPr>
            <a:r>
              <a:t>GRACIAS</a:t>
            </a:r>
          </a:p>
          <a:p>
            <a:pPr algn="ctr">
              <a:defRPr>
                <a:latin typeface="Montserrat-Bold"/>
                <a:ea typeface="Montserrat-Bold"/>
                <a:cs typeface="Montserrat-Bold"/>
                <a:sym typeface="Montserrat-Bold"/>
              </a:defRPr>
            </a:pPr>
            <a:r>
              <a:t>Vivamos este tiempo de Adviento y Navidad </a:t>
            </a:r>
            <a:r>
              <a:rPr b="1">
                <a:latin typeface="Arial"/>
                <a:ea typeface="Arial"/>
                <a:cs typeface="Arial"/>
                <a:sym typeface="Arial"/>
              </a:rPr>
              <a:t>abriendo nuestro corazón y nuestros ojos. </a:t>
            </a:r>
            <a:endParaRPr b="1">
              <a:latin typeface="Arial"/>
              <a:ea typeface="Arial"/>
              <a:cs typeface="Arial"/>
              <a:sym typeface="Arial"/>
            </a:endParaRPr>
          </a:p>
          <a:p>
            <a:pPr algn="ctr">
              <a:defRPr>
                <a:latin typeface="Montserrat-Bold"/>
                <a:ea typeface="Montserrat-Bold"/>
                <a:cs typeface="Montserrat-Bold"/>
                <a:sym typeface="Montserrat-Bold"/>
              </a:defRPr>
            </a:pPr>
            <a:r>
              <a:rPr b="1">
                <a:latin typeface="Arial"/>
                <a:ea typeface="Arial"/>
                <a:cs typeface="Arial"/>
                <a:sym typeface="Arial"/>
              </a:rPr>
              <a:t>Porque ¡tenemos mucho que ver!</a:t>
            </a:r>
          </a:p>
        </p:txBody>
      </p:sp>
      <p:pic>
        <p:nvPicPr>
          <p:cNvPr id="272" name="Imagen 3" descr="Imagen 3"/>
          <p:cNvPicPr>
            <a:picLocks noChangeAspect="1"/>
          </p:cNvPicPr>
          <p:nvPr/>
        </p:nvPicPr>
        <p:blipFill>
          <a:blip r:embed="rId2">
            <a:extLst/>
          </a:blip>
          <a:stretch>
            <a:fillRect/>
          </a:stretch>
        </p:blipFill>
        <p:spPr>
          <a:xfrm>
            <a:off x="4788393" y="3542345"/>
            <a:ext cx="2858648" cy="2194307"/>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5" name="Roll up CM navidad 23.pdf" descr="Roll up CM navidad 23.pdf"/>
          <p:cNvPicPr>
            <a:picLocks noChangeAspect="1"/>
          </p:cNvPicPr>
          <p:nvPr/>
        </p:nvPicPr>
        <p:blipFill>
          <a:blip r:embed="rId2">
            <a:extLst/>
          </a:blip>
          <a:srcRect l="0" t="29109" r="0" b="3098"/>
          <a:stretch>
            <a:fillRect/>
          </a:stretch>
        </p:blipFill>
        <p:spPr>
          <a:xfrm>
            <a:off x="-5715" y="1783"/>
            <a:ext cx="4296577" cy="6854434"/>
          </a:xfrm>
          <a:prstGeom prst="rect">
            <a:avLst/>
          </a:prstGeom>
          <a:ln w="12700">
            <a:miter lim="400000"/>
          </a:ln>
        </p:spPr>
      </p:pic>
      <p:sp>
        <p:nvSpPr>
          <p:cNvPr id="106" name="Marcador de contenido 2"/>
          <p:cNvSpPr txBox="1"/>
          <p:nvPr>
            <p:ph type="body" sz="half" idx="1"/>
          </p:nvPr>
        </p:nvSpPr>
        <p:spPr>
          <a:xfrm>
            <a:off x="5289329" y="1612320"/>
            <a:ext cx="6202436" cy="3827165"/>
          </a:xfrm>
          <a:prstGeom prst="rect">
            <a:avLst/>
          </a:prstGeom>
        </p:spPr>
        <p:txBody>
          <a:bodyPr/>
          <a:lstStyle/>
          <a:p>
            <a:pPr marL="117909" indent="-117909" defTabSz="768095">
              <a:spcBef>
                <a:spcPts val="0"/>
              </a:spcBef>
              <a:buFontTx/>
              <a:defRPr b="1" sz="1764">
                <a:latin typeface="Arial"/>
                <a:ea typeface="Arial"/>
                <a:cs typeface="Arial"/>
                <a:sym typeface="Arial"/>
              </a:defRPr>
            </a:pPr>
            <a:r>
              <a:t> Nuevos focos de guerra y de desplazamientos forzosos nos llenan de angustia y las imágenes de miles de seres humanos sufriendo impotentes, nos sobrepasan;</a:t>
            </a:r>
          </a:p>
          <a:p>
            <a:pPr marL="0" indent="0" defTabSz="768095">
              <a:spcBef>
                <a:spcPts val="0"/>
              </a:spcBef>
              <a:buSzTx/>
              <a:buFontTx/>
              <a:buNone/>
              <a:defRPr b="1" sz="1764">
                <a:latin typeface="Arial"/>
                <a:ea typeface="Arial"/>
                <a:cs typeface="Arial"/>
                <a:sym typeface="Arial"/>
              </a:defRPr>
            </a:pPr>
          </a:p>
          <a:p>
            <a:pPr marL="117909" indent="-117909" defTabSz="768095">
              <a:spcBef>
                <a:spcPts val="0"/>
              </a:spcBef>
              <a:buFontTx/>
              <a:defRPr b="1" sz="1764">
                <a:latin typeface="Arial"/>
                <a:ea typeface="Arial"/>
                <a:cs typeface="Arial"/>
                <a:sym typeface="Arial"/>
              </a:defRPr>
            </a:pPr>
            <a:r>
              <a:t>Personas con empleos precarios o sin contratos, familias extensas con menores de edad a cargo, personas en situaciones de hacinamiento o infravivienda; subida de los precios…</a:t>
            </a:r>
          </a:p>
          <a:p>
            <a:pPr marL="117909" indent="-117909" defTabSz="768095">
              <a:spcBef>
                <a:spcPts val="0"/>
              </a:spcBef>
              <a:buFontTx/>
              <a:defRPr b="1" sz="1764">
                <a:latin typeface="Arial"/>
                <a:ea typeface="Arial"/>
                <a:cs typeface="Arial"/>
                <a:sym typeface="Arial"/>
              </a:defRPr>
            </a:pPr>
          </a:p>
          <a:p>
            <a:pPr marL="117909" indent="-117909" defTabSz="768095">
              <a:spcBef>
                <a:spcPts val="0"/>
              </a:spcBef>
              <a:buFontTx/>
              <a:defRPr b="1" sz="1764">
                <a:latin typeface="Arial"/>
                <a:ea typeface="Arial"/>
                <a:cs typeface="Arial"/>
                <a:sym typeface="Arial"/>
              </a:defRPr>
            </a:pPr>
            <a:r>
              <a:t>el reloj del cambio climático </a:t>
            </a:r>
            <a:r>
              <a:rPr b="0"/>
              <a:t>parece haber comenzado una marcha atrás sin retorno en la que se pone de manifiesto la desbocada intervención humana sobre la naturaleza en los últimos siglos;</a:t>
            </a:r>
          </a:p>
          <a:p>
            <a:pPr marL="0" indent="0" algn="just" defTabSz="377647">
              <a:lnSpc>
                <a:spcPct val="100000"/>
              </a:lnSpc>
              <a:spcBef>
                <a:spcPts val="0"/>
              </a:spcBef>
              <a:buSzTx/>
              <a:buFontTx/>
              <a:buNone/>
              <a:defRPr sz="1764">
                <a:uFill>
                  <a:solidFill>
                    <a:srgbClr val="000000"/>
                  </a:solidFill>
                </a:uFill>
                <a:latin typeface="Arial"/>
                <a:ea typeface="Arial"/>
                <a:cs typeface="Arial"/>
                <a:sym typeface="Arial"/>
              </a:defRPr>
            </a:pPr>
          </a:p>
          <a:p>
            <a:pPr marL="101065" indent="-101065" algn="just" defTabSz="377647">
              <a:lnSpc>
                <a:spcPct val="100000"/>
              </a:lnSpc>
              <a:spcBef>
                <a:spcPts val="0"/>
              </a:spcBef>
              <a:buFontTx/>
              <a:defRPr sz="1764">
                <a:uFill>
                  <a:solidFill>
                    <a:srgbClr val="000000"/>
                  </a:solidFill>
                </a:uFill>
                <a:latin typeface="Arial"/>
                <a:ea typeface="Arial"/>
                <a:cs typeface="Arial"/>
                <a:sym typeface="Arial"/>
              </a:defRPr>
            </a:pPr>
            <a:r>
              <a:rPr b="1"/>
              <a:t>…</a:t>
            </a:r>
          </a:p>
        </p:txBody>
      </p:sp>
      <p:pic>
        <p:nvPicPr>
          <p:cNvPr id="107" name="Imagen 10" descr="Imagen 10"/>
          <p:cNvPicPr>
            <a:picLocks noChangeAspect="1"/>
          </p:cNvPicPr>
          <p:nvPr/>
        </p:nvPicPr>
        <p:blipFill>
          <a:blip r:embed="rId3">
            <a:extLst/>
          </a:blip>
          <a:stretch>
            <a:fillRect/>
          </a:stretch>
        </p:blipFill>
        <p:spPr>
          <a:xfrm>
            <a:off x="10195203" y="6186471"/>
            <a:ext cx="1544577" cy="379960"/>
          </a:xfrm>
          <a:prstGeom prst="rect">
            <a:avLst/>
          </a:prstGeom>
          <a:ln w="12700">
            <a:miter lim="400000"/>
          </a:ln>
        </p:spPr>
      </p:pic>
      <p:sp>
        <p:nvSpPr>
          <p:cNvPr id="108"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sp>
        <p:nvSpPr>
          <p:cNvPr id="109" name="Conector recto 8"/>
          <p:cNvSpPr/>
          <p:nvPr/>
        </p:nvSpPr>
        <p:spPr>
          <a:xfrm>
            <a:off x="982381" y="1076830"/>
            <a:ext cx="2348748" cy="1"/>
          </a:xfrm>
          <a:prstGeom prst="line">
            <a:avLst/>
          </a:prstGeom>
          <a:ln w="19050">
            <a:solidFill>
              <a:srgbClr val="808080"/>
            </a:solidFill>
            <a:miter/>
          </a:ln>
        </p:spPr>
        <p:txBody>
          <a:bodyPr lIns="45719" rIns="45719"/>
          <a:lstStyle/>
          <a:p>
            <a:pPr/>
          </a:p>
        </p:txBody>
      </p:sp>
      <p:sp>
        <p:nvSpPr>
          <p:cNvPr id="110" name="Título 1"/>
          <p:cNvSpPr txBox="1"/>
          <p:nvPr/>
        </p:nvSpPr>
        <p:spPr>
          <a:xfrm>
            <a:off x="972826" y="681037"/>
            <a:ext cx="2713065"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800">
                <a:solidFill>
                  <a:srgbClr val="FFFFFF"/>
                </a:solidFill>
                <a:latin typeface="Montserrat-Bold"/>
                <a:ea typeface="Montserrat-Bold"/>
                <a:cs typeface="Montserrat-Bold"/>
                <a:sym typeface="Montserrat-Bold"/>
              </a:defRPr>
            </a:lvl1pPr>
          </a:lstStyle>
          <a:p>
            <a:pPr/>
            <a:r>
              <a:t>CONTEXTO</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2" name="Roll up CM navidad 23.pdf" descr="Roll up CM navidad 23.pdf"/>
          <p:cNvPicPr>
            <a:picLocks noChangeAspect="1"/>
          </p:cNvPicPr>
          <p:nvPr/>
        </p:nvPicPr>
        <p:blipFill>
          <a:blip r:embed="rId2">
            <a:extLst/>
          </a:blip>
          <a:srcRect l="0" t="29109" r="0" b="3098"/>
          <a:stretch>
            <a:fillRect/>
          </a:stretch>
        </p:blipFill>
        <p:spPr>
          <a:xfrm>
            <a:off x="-5715" y="1783"/>
            <a:ext cx="4296577" cy="6854434"/>
          </a:xfrm>
          <a:prstGeom prst="rect">
            <a:avLst/>
          </a:prstGeom>
          <a:ln w="12700">
            <a:miter lim="400000"/>
          </a:ln>
        </p:spPr>
      </p:pic>
      <p:sp>
        <p:nvSpPr>
          <p:cNvPr id="113" name="Marcador de contenido 2"/>
          <p:cNvSpPr txBox="1"/>
          <p:nvPr>
            <p:ph type="body" sz="half" idx="1"/>
          </p:nvPr>
        </p:nvSpPr>
        <p:spPr>
          <a:xfrm>
            <a:off x="5289329" y="1612320"/>
            <a:ext cx="6202436" cy="3827165"/>
          </a:xfrm>
          <a:prstGeom prst="rect">
            <a:avLst/>
          </a:prstGeom>
        </p:spPr>
        <p:txBody>
          <a:bodyPr/>
          <a:lstStyle/>
          <a:p>
            <a:pPr marL="109487" indent="-109487" defTabSz="713231">
              <a:spcBef>
                <a:spcPts val="0"/>
              </a:spcBef>
              <a:buFontTx/>
              <a:defRPr sz="1637">
                <a:latin typeface="Arial"/>
                <a:ea typeface="Arial"/>
                <a:cs typeface="Arial"/>
                <a:sym typeface="Arial"/>
              </a:defRPr>
            </a:pPr>
            <a:r>
              <a:rPr b="1"/>
              <a:t>En este tiempo</a:t>
            </a:r>
            <a:r>
              <a:t> de Adviento y Navidad, un </a:t>
            </a:r>
            <a:r>
              <a:rPr b="1"/>
              <a:t>tiempo especial y diferente en el que contemplamos, cada uno desde nuestra particular ventana, el nacimiento de Jesús, el Dios con nosotros. </a:t>
            </a:r>
            <a:endParaRPr b="1"/>
          </a:p>
          <a:p>
            <a:pPr marL="0" indent="0" defTabSz="713231">
              <a:spcBef>
                <a:spcPts val="0"/>
              </a:spcBef>
              <a:buSzTx/>
              <a:buFontTx/>
              <a:buNone/>
              <a:defRPr b="1" sz="1637">
                <a:latin typeface="Arial"/>
                <a:ea typeface="Arial"/>
                <a:cs typeface="Arial"/>
                <a:sym typeface="Arial"/>
              </a:defRPr>
            </a:pPr>
            <a:r>
              <a:t> ¡Nada merece la pena ser más visto y celebrado!</a:t>
            </a:r>
          </a:p>
          <a:p>
            <a:pPr marL="0" indent="0" algn="just" defTabSz="350672">
              <a:lnSpc>
                <a:spcPct val="100000"/>
              </a:lnSpc>
              <a:spcBef>
                <a:spcPts val="0"/>
              </a:spcBef>
              <a:buSzTx/>
              <a:buFontTx/>
              <a:buNone/>
              <a:defRPr sz="1637">
                <a:uFill>
                  <a:solidFill>
                    <a:srgbClr val="000000"/>
                  </a:solidFill>
                </a:uFill>
                <a:latin typeface="Arial"/>
                <a:ea typeface="Arial"/>
                <a:cs typeface="Arial"/>
                <a:sym typeface="Arial"/>
              </a:defRPr>
            </a:pPr>
          </a:p>
          <a:p>
            <a:pPr marL="93846" indent="-93846" algn="just" defTabSz="350672">
              <a:lnSpc>
                <a:spcPct val="100000"/>
              </a:lnSpc>
              <a:spcBef>
                <a:spcPts val="0"/>
              </a:spcBef>
              <a:buFontTx/>
              <a:defRPr sz="1637">
                <a:uFill>
                  <a:solidFill>
                    <a:srgbClr val="000000"/>
                  </a:solidFill>
                </a:uFill>
                <a:latin typeface="Arial"/>
                <a:ea typeface="Arial"/>
                <a:cs typeface="Arial"/>
                <a:sym typeface="Arial"/>
              </a:defRPr>
            </a:pPr>
            <a:r>
              <a:rPr b="1"/>
              <a:t>Tenemos la oportunidad de ver mejor la realidad que nos rodea</a:t>
            </a:r>
            <a:r>
              <a:t> y de </a:t>
            </a:r>
            <a:r>
              <a:rPr b="1"/>
              <a:t>abrir la ventana para no dejar pasar de largo los signos de una vida nueva</a:t>
            </a:r>
            <a:r>
              <a:t>, que hablan de esperanza y que se traducen en acoger a las personas y familias más necesitadas, como refleja la imagen del cartel. </a:t>
            </a:r>
          </a:p>
          <a:p>
            <a:pPr marL="0" indent="0" algn="just" defTabSz="350672">
              <a:lnSpc>
                <a:spcPct val="100000"/>
              </a:lnSpc>
              <a:spcBef>
                <a:spcPts val="0"/>
              </a:spcBef>
              <a:buSzTx/>
              <a:buFontTx/>
              <a:buNone/>
              <a:defRPr sz="1637">
                <a:uFill>
                  <a:solidFill>
                    <a:srgbClr val="000000"/>
                  </a:solidFill>
                </a:uFill>
                <a:latin typeface="Arial"/>
                <a:ea typeface="Arial"/>
                <a:cs typeface="Arial"/>
                <a:sym typeface="Arial"/>
              </a:defRPr>
            </a:pPr>
          </a:p>
          <a:p>
            <a:pPr marL="93846" indent="-93846" algn="just" defTabSz="350672">
              <a:lnSpc>
                <a:spcPct val="100000"/>
              </a:lnSpc>
              <a:spcBef>
                <a:spcPts val="0"/>
              </a:spcBef>
              <a:buFontTx/>
              <a:defRPr sz="1637">
                <a:uFill>
                  <a:solidFill>
                    <a:srgbClr val="000000"/>
                  </a:solidFill>
                </a:uFill>
                <a:latin typeface="Arial"/>
                <a:ea typeface="Arial"/>
                <a:cs typeface="Arial"/>
                <a:sym typeface="Arial"/>
              </a:defRPr>
            </a:pPr>
            <a:r>
              <a:rPr b="1"/>
              <a:t>En este tiempo que vivimos en el que la guerra</a:t>
            </a:r>
            <a:r>
              <a:t> en Ucrania, en Tierra Santa y en tantos otros países del mundo nos alertan de la </a:t>
            </a:r>
            <a:r>
              <a:rPr b="1"/>
              <a:t>necesidad urgente de construir caminos de paz y de entendimiento. </a:t>
            </a:r>
          </a:p>
        </p:txBody>
      </p:sp>
      <p:pic>
        <p:nvPicPr>
          <p:cNvPr id="114" name="Imagen 10" descr="Imagen 10"/>
          <p:cNvPicPr>
            <a:picLocks noChangeAspect="1"/>
          </p:cNvPicPr>
          <p:nvPr/>
        </p:nvPicPr>
        <p:blipFill>
          <a:blip r:embed="rId3">
            <a:extLst/>
          </a:blip>
          <a:stretch>
            <a:fillRect/>
          </a:stretch>
        </p:blipFill>
        <p:spPr>
          <a:xfrm>
            <a:off x="10195203" y="6186471"/>
            <a:ext cx="1544577" cy="379960"/>
          </a:xfrm>
          <a:prstGeom prst="rect">
            <a:avLst/>
          </a:prstGeom>
          <a:ln w="12700">
            <a:miter lim="400000"/>
          </a:ln>
        </p:spPr>
      </p:pic>
      <p:sp>
        <p:nvSpPr>
          <p:cNvPr id="115"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sp>
        <p:nvSpPr>
          <p:cNvPr id="116" name="Conector recto 8"/>
          <p:cNvSpPr/>
          <p:nvPr/>
        </p:nvSpPr>
        <p:spPr>
          <a:xfrm>
            <a:off x="982381" y="1076830"/>
            <a:ext cx="2348748" cy="1"/>
          </a:xfrm>
          <a:prstGeom prst="line">
            <a:avLst/>
          </a:prstGeom>
          <a:ln w="19050">
            <a:solidFill>
              <a:srgbClr val="808080"/>
            </a:solidFill>
            <a:miter/>
          </a:ln>
        </p:spPr>
        <p:txBody>
          <a:bodyPr lIns="45719" rIns="45719"/>
          <a:lstStyle/>
          <a:p>
            <a:pPr/>
          </a:p>
        </p:txBody>
      </p:sp>
      <p:sp>
        <p:nvSpPr>
          <p:cNvPr id="117" name="Título 1"/>
          <p:cNvSpPr txBox="1"/>
          <p:nvPr/>
        </p:nvSpPr>
        <p:spPr>
          <a:xfrm>
            <a:off x="908522" y="641792"/>
            <a:ext cx="4013401" cy="132556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100">
                <a:solidFill>
                  <a:srgbClr val="FFFFFF"/>
                </a:solidFill>
                <a:latin typeface="Montserrat-Bold"/>
                <a:ea typeface="Montserrat-Bold"/>
                <a:cs typeface="Montserrat-Bold"/>
                <a:sym typeface="Montserrat-Bold"/>
              </a:defRPr>
            </a:lvl1pPr>
          </a:lstStyle>
          <a:p>
            <a:pPr/>
            <a:r>
              <a:t>FUNDAMENTACIÓN</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Roll up CM navidad 23.pdf" descr="Roll up CM navidad 23.pdf"/>
          <p:cNvPicPr>
            <a:picLocks noChangeAspect="1"/>
          </p:cNvPicPr>
          <p:nvPr/>
        </p:nvPicPr>
        <p:blipFill>
          <a:blip r:embed="rId2">
            <a:extLst/>
          </a:blip>
          <a:srcRect l="0" t="29109" r="0" b="3098"/>
          <a:stretch>
            <a:fillRect/>
          </a:stretch>
        </p:blipFill>
        <p:spPr>
          <a:xfrm>
            <a:off x="-5715" y="1783"/>
            <a:ext cx="4296577" cy="6854434"/>
          </a:xfrm>
          <a:prstGeom prst="rect">
            <a:avLst/>
          </a:prstGeom>
          <a:ln w="12700">
            <a:miter lim="400000"/>
          </a:ln>
        </p:spPr>
      </p:pic>
      <p:sp>
        <p:nvSpPr>
          <p:cNvPr id="120" name="Marcador de contenido 2"/>
          <p:cNvSpPr txBox="1"/>
          <p:nvPr>
            <p:ph type="body" sz="half" idx="1"/>
          </p:nvPr>
        </p:nvSpPr>
        <p:spPr>
          <a:xfrm>
            <a:off x="4663730" y="1374087"/>
            <a:ext cx="6906874" cy="4303631"/>
          </a:xfrm>
          <a:prstGeom prst="rect">
            <a:avLst/>
          </a:prstGeom>
        </p:spPr>
        <p:txBody>
          <a:bodyPr/>
          <a:lstStyle/>
          <a:p>
            <a:pPr marL="285750" indent="-285750">
              <a:spcBef>
                <a:spcPts val="0"/>
              </a:spcBef>
              <a:defRPr sz="1400">
                <a:latin typeface="Montserrat-Bold"/>
                <a:ea typeface="Montserrat-Bold"/>
                <a:cs typeface="Montserrat-Bold"/>
                <a:sym typeface="Montserrat-Bold"/>
              </a:defRPr>
            </a:pPr>
            <a:r>
              <a:t>El para Francisco nos dice:</a:t>
            </a:r>
            <a:endParaRPr sz="1800"/>
          </a:p>
          <a:p>
            <a:pPr marL="285750" indent="-285750">
              <a:spcBef>
                <a:spcPts val="0"/>
              </a:spcBef>
              <a:defRPr sz="1400">
                <a:latin typeface="Montserrat-Bold"/>
                <a:ea typeface="Montserrat-Bold"/>
                <a:cs typeface="Montserrat-Bold"/>
                <a:sym typeface="Montserrat-Bold"/>
              </a:defRPr>
            </a:pPr>
          </a:p>
          <a:p>
            <a:pPr lvl="1" marL="0" indent="457200" algn="just" defTabSz="449580">
              <a:lnSpc>
                <a:spcPct val="100000"/>
              </a:lnSpc>
              <a:spcBef>
                <a:spcPts val="0"/>
              </a:spcBef>
              <a:buSzTx/>
              <a:buFontTx/>
              <a:buNone/>
              <a:tabLst>
                <a:tab pos="457200" algn="l"/>
                <a:tab pos="914400" algn="l"/>
                <a:tab pos="1371600" algn="l"/>
                <a:tab pos="1828800" algn="l"/>
                <a:tab pos="2286000" algn="l"/>
                <a:tab pos="2743200" algn="l"/>
                <a:tab pos="3200400" algn="l"/>
                <a:tab pos="3657600" algn="l"/>
                <a:tab pos="4114800" algn="l"/>
                <a:tab pos="4572000" algn="l"/>
                <a:tab pos="5029200" algn="l"/>
              </a:tabLst>
              <a:defRPr sz="1600">
                <a:uFill>
                  <a:solidFill>
                    <a:srgbClr val="000000"/>
                  </a:solidFill>
                </a:uFill>
                <a:latin typeface="Montserrat-Bold"/>
                <a:ea typeface="Montserrat-Bold"/>
                <a:cs typeface="Montserrat-Bold"/>
                <a:sym typeface="Montserrat-Bold"/>
              </a:defRPr>
            </a:pPr>
            <a:r>
              <a:t>“</a:t>
            </a:r>
            <a:r>
              <a:t>No apartes tu rostro del pobre” y asegura que “</a:t>
            </a:r>
            <a:r>
              <a:t>est</a:t>
            </a:r>
            <a:r>
              <a:t>a Palabra nos ayuda a captar la esencia de nuestro testimonio</a:t>
            </a:r>
            <a:r>
              <a:t>”. </a:t>
            </a:r>
          </a:p>
          <a:p>
            <a:pPr lvl="1" marL="0" indent="457200" algn="just" defTabSz="449580">
              <a:lnSpc>
                <a:spcPct val="100000"/>
              </a:lnSpc>
              <a:spcBef>
                <a:spcPts val="0"/>
              </a:spcBef>
              <a:buSzTx/>
              <a:buFontTx/>
              <a:buNone/>
              <a:tabLst>
                <a:tab pos="457200" algn="l"/>
                <a:tab pos="914400" algn="l"/>
                <a:tab pos="1371600" algn="l"/>
                <a:tab pos="1828800" algn="l"/>
                <a:tab pos="2286000" algn="l"/>
                <a:tab pos="2743200" algn="l"/>
                <a:tab pos="3200400" algn="l"/>
                <a:tab pos="3657600" algn="l"/>
                <a:tab pos="4114800" algn="l"/>
                <a:tab pos="4572000" algn="l"/>
                <a:tab pos="5029200" algn="l"/>
              </a:tabLst>
              <a:defRPr sz="1600">
                <a:uFill>
                  <a:solidFill>
                    <a:srgbClr val="000000"/>
                  </a:solidFill>
                </a:uFill>
                <a:latin typeface="Montserrat-Bold"/>
                <a:ea typeface="Montserrat-Bold"/>
                <a:cs typeface="Montserrat-Bold"/>
                <a:sym typeface="Montserrat-Bold"/>
              </a:defRPr>
            </a:pPr>
          </a:p>
          <a:p>
            <a:pPr lvl="1" marL="0" indent="457200" algn="just" defTabSz="449580">
              <a:lnSpc>
                <a:spcPct val="100000"/>
              </a:lnSpc>
              <a:spcBef>
                <a:spcPts val="0"/>
              </a:spcBef>
              <a:buSzTx/>
              <a:buFontTx/>
              <a:buNone/>
              <a:tabLst>
                <a:tab pos="457200" algn="l"/>
                <a:tab pos="914400" algn="l"/>
                <a:tab pos="1371600" algn="l"/>
                <a:tab pos="1828800" algn="l"/>
                <a:tab pos="2286000" algn="l"/>
                <a:tab pos="2743200" algn="l"/>
                <a:tab pos="3200400" algn="l"/>
                <a:tab pos="3657600" algn="l"/>
                <a:tab pos="4114800" algn="l"/>
                <a:tab pos="4572000" algn="l"/>
                <a:tab pos="5029200" algn="l"/>
              </a:tabLst>
              <a:defRPr sz="1600">
                <a:uFill>
                  <a:solidFill>
                    <a:srgbClr val="000000"/>
                  </a:solidFill>
                </a:uFill>
                <a:latin typeface="Montserrat-Bold"/>
                <a:ea typeface="Montserrat-Bold"/>
                <a:cs typeface="Montserrat-Bold"/>
                <a:sym typeface="Montserrat-Bold"/>
              </a:defRPr>
            </a:pPr>
            <a:r>
              <a:t>El Papa tiene en cuenta las guerras que vivimos en tantas partes del planeta y pide que no nos acostumbremos jamás a esta situación: ”Mantengamos vivo cada intento para que la paz se afirme como don del Señor Resucitado y fruto del compromiso por la justicia y el diálogo.”.</a:t>
            </a:r>
            <a:endParaRPr>
              <a:latin typeface="Arial"/>
              <a:ea typeface="Arial"/>
              <a:cs typeface="Arial"/>
              <a:sym typeface="Arial"/>
            </a:endParaRPr>
          </a:p>
          <a:p>
            <a:pPr marL="285750" indent="-285750">
              <a:spcBef>
                <a:spcPts val="0"/>
              </a:spcBef>
              <a:defRPr sz="1400">
                <a:latin typeface="Montserrat-Bold"/>
                <a:ea typeface="Montserrat-Bold"/>
                <a:cs typeface="Montserrat-Bold"/>
                <a:sym typeface="Montserrat-Bold"/>
              </a:defRPr>
            </a:pPr>
          </a:p>
          <a:p>
            <a:pPr marL="0" indent="0">
              <a:spcBef>
                <a:spcPts val="0"/>
              </a:spcBef>
              <a:buSzTx/>
              <a:buNone/>
              <a:defRPr sz="1400">
                <a:latin typeface="Montserrat-Bold"/>
                <a:ea typeface="Montserrat-Bold"/>
                <a:cs typeface="Montserrat-Bold"/>
                <a:sym typeface="Montserrat-Bold"/>
              </a:defRPr>
            </a:pPr>
            <a:r>
              <a:t>(Mensaje VII Jornada Mundial de los Pobres, 2023)</a:t>
            </a:r>
          </a:p>
        </p:txBody>
      </p:sp>
      <p:pic>
        <p:nvPicPr>
          <p:cNvPr id="121" name="Imagen 10" descr="Imagen 10"/>
          <p:cNvPicPr>
            <a:picLocks noChangeAspect="1"/>
          </p:cNvPicPr>
          <p:nvPr/>
        </p:nvPicPr>
        <p:blipFill>
          <a:blip r:embed="rId3">
            <a:extLst/>
          </a:blip>
          <a:stretch>
            <a:fillRect/>
          </a:stretch>
        </p:blipFill>
        <p:spPr>
          <a:xfrm>
            <a:off x="10195203" y="6186471"/>
            <a:ext cx="1544577" cy="379960"/>
          </a:xfrm>
          <a:prstGeom prst="rect">
            <a:avLst/>
          </a:prstGeom>
          <a:ln w="12700">
            <a:miter lim="400000"/>
          </a:ln>
        </p:spPr>
      </p:pic>
      <p:sp>
        <p:nvSpPr>
          <p:cNvPr id="122"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2022</a:t>
            </a:r>
          </a:p>
        </p:txBody>
      </p:sp>
      <p:sp>
        <p:nvSpPr>
          <p:cNvPr id="123" name="Título 1"/>
          <p:cNvSpPr txBox="1"/>
          <p:nvPr/>
        </p:nvSpPr>
        <p:spPr>
          <a:xfrm>
            <a:off x="547015" y="630237"/>
            <a:ext cx="319111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100">
                <a:solidFill>
                  <a:srgbClr val="FFFFFF"/>
                </a:solidFill>
                <a:latin typeface="Arial Black"/>
                <a:ea typeface="Arial Black"/>
                <a:cs typeface="Arial Black"/>
                <a:sym typeface="Arial Black"/>
              </a:defRPr>
            </a:lvl1pPr>
          </a:lstStyle>
          <a:p>
            <a:pPr/>
            <a:r>
              <a:t>  FUNDAMENTACIÓN</a:t>
            </a:r>
          </a:p>
        </p:txBody>
      </p:sp>
      <p:sp>
        <p:nvSpPr>
          <p:cNvPr id="124" name="Título 1"/>
          <p:cNvSpPr txBox="1"/>
          <p:nvPr/>
        </p:nvSpPr>
        <p:spPr>
          <a:xfrm>
            <a:off x="4749078" y="443031"/>
            <a:ext cx="5196638" cy="1135918"/>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800">
                <a:solidFill>
                  <a:srgbClr val="C00000"/>
                </a:solidFill>
                <a:latin typeface="Montserrat-Bold"/>
                <a:ea typeface="Montserrat-Bold"/>
                <a:cs typeface="Montserrat-Bold"/>
                <a:sym typeface="Montserrat-Bold"/>
              </a:defRPr>
            </a:lvl1pPr>
          </a:lstStyle>
          <a:p>
            <a:pPr/>
            <a:r>
              <a:t>Ante esta realidad...</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 name="Roll up CM navidad 23.pdf" descr="Roll up CM navidad 23.pdf"/>
          <p:cNvPicPr>
            <a:picLocks noChangeAspect="1"/>
          </p:cNvPicPr>
          <p:nvPr/>
        </p:nvPicPr>
        <p:blipFill>
          <a:blip r:embed="rId2">
            <a:extLst/>
          </a:blip>
          <a:srcRect l="0" t="29109" r="0" b="3098"/>
          <a:stretch>
            <a:fillRect/>
          </a:stretch>
        </p:blipFill>
        <p:spPr>
          <a:xfrm>
            <a:off x="-5715" y="1783"/>
            <a:ext cx="4296577" cy="6854434"/>
          </a:xfrm>
          <a:prstGeom prst="rect">
            <a:avLst/>
          </a:prstGeom>
          <a:ln w="12700">
            <a:miter lim="400000"/>
          </a:ln>
        </p:spPr>
      </p:pic>
      <p:sp>
        <p:nvSpPr>
          <p:cNvPr id="127" name="Marcador de contenido 2"/>
          <p:cNvSpPr txBox="1"/>
          <p:nvPr>
            <p:ph type="body" sz="half" idx="1"/>
          </p:nvPr>
        </p:nvSpPr>
        <p:spPr>
          <a:xfrm>
            <a:off x="4676430" y="1461467"/>
            <a:ext cx="6906874" cy="3722159"/>
          </a:xfrm>
          <a:prstGeom prst="rect">
            <a:avLst/>
          </a:prstGeom>
        </p:spPr>
        <p:txBody>
          <a:bodyPr/>
          <a:lstStyle/>
          <a:p>
            <a:pPr marL="285750" indent="-285750">
              <a:spcBef>
                <a:spcPts val="0"/>
              </a:spcBef>
              <a:defRPr sz="1400">
                <a:latin typeface="Montserrat-Bold"/>
                <a:ea typeface="Montserrat-Bold"/>
                <a:cs typeface="Montserrat-Bold"/>
                <a:sym typeface="Montserrat-Bold"/>
              </a:defRPr>
            </a:pPr>
            <a:r>
              <a:t>El arzobispo de Madrid, el cardenal José Cobo nos dice</a:t>
            </a:r>
            <a:endParaRPr sz="1800"/>
          </a:p>
          <a:p>
            <a:pPr marL="285750" indent="-285750">
              <a:spcBef>
                <a:spcPts val="0"/>
              </a:spcBef>
              <a:defRPr sz="1400">
                <a:latin typeface="Montserrat-Bold"/>
                <a:ea typeface="Montserrat-Bold"/>
                <a:cs typeface="Montserrat-Bold"/>
                <a:sym typeface="Montserrat-Bold"/>
              </a:defRPr>
            </a:pPr>
          </a:p>
          <a:p>
            <a:pPr marL="0" indent="0">
              <a:spcBef>
                <a:spcPts val="0"/>
              </a:spcBef>
              <a:buSzTx/>
              <a:buNone/>
              <a:defRPr sz="2000">
                <a:latin typeface="Montserrat-Bold"/>
                <a:ea typeface="Montserrat-Bold"/>
                <a:cs typeface="Montserrat-Bold"/>
                <a:sym typeface="Montserrat-Bold"/>
              </a:defRPr>
            </a:pPr>
            <a:r>
              <a:t>"La Iglesia necesita siempre, en cada momento y en cada etapa, emprender nuevos caminos"</a:t>
            </a:r>
            <a:r>
              <a:t>. </a:t>
            </a:r>
          </a:p>
          <a:p>
            <a:pPr marL="0" indent="0">
              <a:spcBef>
                <a:spcPts val="0"/>
              </a:spcBef>
              <a:buSzTx/>
              <a:buNone/>
              <a:defRPr sz="2000">
                <a:latin typeface="Montserrat-Bold"/>
                <a:ea typeface="Montserrat-Bold"/>
                <a:cs typeface="Montserrat-Bold"/>
                <a:sym typeface="Montserrat-Bold"/>
              </a:defRPr>
            </a:pPr>
          </a:p>
          <a:p>
            <a:pPr marL="0" indent="0" algn="just" defTabSz="449580">
              <a:lnSpc>
                <a:spcPct val="100000"/>
              </a:lnSpc>
              <a:spcBef>
                <a:spcPts val="0"/>
              </a:spcBef>
              <a:buSzTx/>
              <a:buFontTx/>
              <a:buNone/>
              <a:defRPr sz="2000">
                <a:uFill>
                  <a:solidFill>
                    <a:srgbClr val="000000"/>
                  </a:solidFill>
                </a:uFill>
                <a:latin typeface="Montserrat-Bold"/>
                <a:ea typeface="Montserrat-Bold"/>
                <a:cs typeface="Montserrat-Bold"/>
                <a:sym typeface="Montserrat-Bold"/>
              </a:defRPr>
            </a:pPr>
            <a:r>
              <a:t>Con la mirada puesta en el diálogo con el mundo, Mons. Cobo destaca que “no queremos encerrarnos, sino seguir colaborando como cristianos en el ámbito público y aportar nuestra voz al desarrollo integral de nuestras gentes”.</a:t>
            </a:r>
          </a:p>
          <a:p>
            <a:pPr marL="0" indent="0">
              <a:spcBef>
                <a:spcPts val="0"/>
              </a:spcBef>
              <a:buSzTx/>
              <a:buNone/>
              <a:defRPr sz="2000">
                <a:latin typeface="Montserrat-Bold"/>
                <a:ea typeface="Montserrat-Bold"/>
                <a:cs typeface="Montserrat-Bold"/>
                <a:sym typeface="Montserrat-Bold"/>
              </a:defRPr>
            </a:pPr>
          </a:p>
          <a:p>
            <a:pPr marL="0" indent="0">
              <a:spcBef>
                <a:spcPts val="0"/>
              </a:spcBef>
              <a:buSzTx/>
              <a:buNone/>
              <a:defRPr sz="2000">
                <a:latin typeface="Montserrat-Bold"/>
                <a:ea typeface="Montserrat-Bold"/>
                <a:cs typeface="Montserrat-Bold"/>
                <a:sym typeface="Montserrat-Bold"/>
              </a:defRPr>
            </a:pPr>
            <a:endParaRPr sz="1400"/>
          </a:p>
          <a:p>
            <a:pPr marL="0" indent="0">
              <a:spcBef>
                <a:spcPts val="0"/>
              </a:spcBef>
              <a:buSzTx/>
              <a:buNone/>
              <a:defRPr sz="1400">
                <a:latin typeface="Montserrat-Bold"/>
                <a:ea typeface="Montserrat-Bold"/>
                <a:cs typeface="Montserrat-Bold"/>
                <a:sym typeface="Montserrat-Bold"/>
              </a:defRPr>
            </a:pPr>
            <a:r>
              <a:t>(Carta pastoral 2023-24 </a:t>
            </a:r>
            <a:r>
              <a:rPr>
                <a:latin typeface="Arial"/>
                <a:ea typeface="Arial"/>
                <a:cs typeface="Arial"/>
                <a:sym typeface="Arial"/>
              </a:rPr>
              <a:t>“</a:t>
            </a:r>
            <a:r>
              <a:t>Abriéndonos a un nuevo comienzo”)</a:t>
            </a:r>
          </a:p>
        </p:txBody>
      </p:sp>
      <p:pic>
        <p:nvPicPr>
          <p:cNvPr id="128" name="Imagen 10" descr="Imagen 10"/>
          <p:cNvPicPr>
            <a:picLocks noChangeAspect="1"/>
          </p:cNvPicPr>
          <p:nvPr/>
        </p:nvPicPr>
        <p:blipFill>
          <a:blip r:embed="rId3">
            <a:extLst/>
          </a:blip>
          <a:stretch>
            <a:fillRect/>
          </a:stretch>
        </p:blipFill>
        <p:spPr>
          <a:xfrm>
            <a:off x="10195203" y="6186471"/>
            <a:ext cx="1544577" cy="379960"/>
          </a:xfrm>
          <a:prstGeom prst="rect">
            <a:avLst/>
          </a:prstGeom>
          <a:ln w="12700">
            <a:miter lim="400000"/>
          </a:ln>
        </p:spPr>
      </p:pic>
      <p:sp>
        <p:nvSpPr>
          <p:cNvPr id="129"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sp>
        <p:nvSpPr>
          <p:cNvPr id="130" name="Título 1"/>
          <p:cNvSpPr txBox="1"/>
          <p:nvPr/>
        </p:nvSpPr>
        <p:spPr>
          <a:xfrm>
            <a:off x="4710977" y="239831"/>
            <a:ext cx="5196639"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800">
                <a:solidFill>
                  <a:srgbClr val="C00000"/>
                </a:solidFill>
                <a:latin typeface="Montserrat-Bold"/>
                <a:ea typeface="Montserrat-Bold"/>
                <a:cs typeface="Montserrat-Bold"/>
                <a:sym typeface="Montserrat-Bold"/>
              </a:defRPr>
            </a:lvl1pPr>
          </a:lstStyle>
          <a:p>
            <a:pPr/>
            <a:r>
              <a:t>Ante esta realidad...</a:t>
            </a:r>
          </a:p>
        </p:txBody>
      </p:sp>
      <p:sp>
        <p:nvSpPr>
          <p:cNvPr id="131" name="Título 1"/>
          <p:cNvSpPr txBox="1"/>
          <p:nvPr/>
        </p:nvSpPr>
        <p:spPr>
          <a:xfrm>
            <a:off x="908522" y="641792"/>
            <a:ext cx="4013401" cy="132556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100">
                <a:solidFill>
                  <a:srgbClr val="FFFFFF"/>
                </a:solidFill>
                <a:latin typeface="Montserrat-Bold"/>
                <a:ea typeface="Montserrat-Bold"/>
                <a:cs typeface="Montserrat-Bold"/>
                <a:sym typeface="Montserrat-Bold"/>
              </a:defRPr>
            </a:lvl1pPr>
          </a:lstStyle>
          <a:p>
            <a:pPr/>
            <a:r>
              <a:t>FUNDAMENTACIÓN</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 name="Roll up CM navidad 23.pdf" descr="Roll up CM navidad 23.pdf"/>
          <p:cNvPicPr>
            <a:picLocks noChangeAspect="1"/>
          </p:cNvPicPr>
          <p:nvPr/>
        </p:nvPicPr>
        <p:blipFill>
          <a:blip r:embed="rId2">
            <a:extLst/>
          </a:blip>
          <a:srcRect l="0" t="29109" r="0" b="3098"/>
          <a:stretch>
            <a:fillRect/>
          </a:stretch>
        </p:blipFill>
        <p:spPr>
          <a:xfrm>
            <a:off x="-5715" y="1783"/>
            <a:ext cx="4296577" cy="6854434"/>
          </a:xfrm>
          <a:prstGeom prst="rect">
            <a:avLst/>
          </a:prstGeom>
          <a:ln w="12700">
            <a:miter lim="400000"/>
          </a:ln>
        </p:spPr>
      </p:pic>
      <p:sp>
        <p:nvSpPr>
          <p:cNvPr id="134" name="Marcador de contenido 2"/>
          <p:cNvSpPr txBox="1"/>
          <p:nvPr>
            <p:ph type="body" sz="half" idx="1"/>
          </p:nvPr>
        </p:nvSpPr>
        <p:spPr>
          <a:xfrm>
            <a:off x="4676430" y="1527695"/>
            <a:ext cx="6906874" cy="4303631"/>
          </a:xfrm>
          <a:prstGeom prst="rect">
            <a:avLst/>
          </a:prstGeom>
        </p:spPr>
        <p:txBody>
          <a:bodyPr/>
          <a:lstStyle/>
          <a:p>
            <a:pPr marL="0" indent="0">
              <a:spcBef>
                <a:spcPts val="0"/>
              </a:spcBef>
              <a:buSzTx/>
              <a:buNone/>
              <a:defRPr sz="2000">
                <a:latin typeface="Arial Nova"/>
                <a:ea typeface="Arial Nova"/>
                <a:cs typeface="Arial Nova"/>
                <a:sym typeface="Arial Nova"/>
              </a:defRPr>
            </a:pPr>
          </a:p>
          <a:p>
            <a:pPr marL="285750" indent="-285750">
              <a:spcBef>
                <a:spcPts val="0"/>
              </a:spcBef>
              <a:defRPr sz="2000">
                <a:latin typeface="Montserrat-Bold"/>
                <a:ea typeface="Montserrat-Bold"/>
                <a:cs typeface="Montserrat-Bold"/>
                <a:sym typeface="Montserrat-Bold"/>
              </a:defRPr>
            </a:pPr>
            <a:r>
              <a:rPr b="1">
                <a:latin typeface="Arial"/>
                <a:ea typeface="Arial"/>
                <a:cs typeface="Arial"/>
                <a:sym typeface="Arial"/>
              </a:rPr>
              <a:t>Esta Navidad queremos abrir nuestra ventana y nuestro corazón a las personas y familias que más lo necesitan.</a:t>
            </a:r>
            <a:endParaRPr b="1">
              <a:latin typeface="Arial"/>
              <a:ea typeface="Arial"/>
              <a:cs typeface="Arial"/>
              <a:sym typeface="Arial"/>
            </a:endParaRPr>
          </a:p>
          <a:p>
            <a:pPr marL="285750" indent="-285750">
              <a:spcBef>
                <a:spcPts val="0"/>
              </a:spcBef>
              <a:defRPr sz="2000">
                <a:latin typeface="Montserrat-Bold"/>
                <a:ea typeface="Montserrat-Bold"/>
                <a:cs typeface="Montserrat-Bold"/>
                <a:sym typeface="Montserrat-Bold"/>
              </a:defRPr>
            </a:pPr>
            <a:endParaRPr b="1">
              <a:latin typeface="Arial"/>
              <a:ea typeface="Arial"/>
              <a:cs typeface="Arial"/>
              <a:sym typeface="Arial"/>
            </a:endParaRPr>
          </a:p>
          <a:p>
            <a:pPr marL="0" indent="0">
              <a:spcBef>
                <a:spcPts val="0"/>
              </a:spcBef>
              <a:buSzTx/>
              <a:buFontTx/>
              <a:buNone/>
              <a:defRPr sz="2000">
                <a:latin typeface="Montserrat-Bold"/>
                <a:ea typeface="Montserrat-Bold"/>
                <a:cs typeface="Montserrat-Bold"/>
                <a:sym typeface="Montserrat-Bold"/>
              </a:defRPr>
            </a:pPr>
            <a:endParaRPr b="1">
              <a:latin typeface="Arial"/>
              <a:ea typeface="Arial"/>
              <a:cs typeface="Arial"/>
              <a:sym typeface="Arial"/>
            </a:endParaRPr>
          </a:p>
          <a:p>
            <a:pPr marL="285750" indent="-285750">
              <a:spcBef>
                <a:spcPts val="0"/>
              </a:spcBef>
              <a:defRPr sz="2000">
                <a:latin typeface="Montserrat-Bold"/>
                <a:ea typeface="Montserrat-Bold"/>
                <a:cs typeface="Montserrat-Bold"/>
                <a:sym typeface="Montserrat-Bold"/>
              </a:defRPr>
            </a:pPr>
            <a:r>
              <a:t>Que Dios ilumine nuestro camino, </a:t>
            </a:r>
            <a:r>
              <a:rPr b="1">
                <a:latin typeface="Arial"/>
                <a:ea typeface="Arial"/>
                <a:cs typeface="Arial"/>
                <a:sym typeface="Arial"/>
              </a:rPr>
              <a:t>nos llene de esperanza y nos ayude a abrir nuestro corazón a las personas y familias más necesitadas.</a:t>
            </a:r>
            <a:endParaRPr b="1">
              <a:latin typeface="Arial"/>
              <a:ea typeface="Arial"/>
              <a:cs typeface="Arial"/>
              <a:sym typeface="Arial"/>
            </a:endParaRPr>
          </a:p>
          <a:p>
            <a:pPr marL="171450" indent="-171450" algn="just" defTabSz="449580">
              <a:lnSpc>
                <a:spcPct val="100000"/>
              </a:lnSpc>
              <a:spcBef>
                <a:spcPts val="0"/>
              </a:spcBef>
              <a:defRPr sz="1200">
                <a:uFill>
                  <a:solidFill>
                    <a:srgbClr val="000000"/>
                  </a:solidFill>
                </a:uFill>
                <a:latin typeface="Arial"/>
                <a:ea typeface="Arial"/>
                <a:cs typeface="Arial"/>
                <a:sym typeface="Arial"/>
              </a:defRPr>
            </a:pPr>
          </a:p>
          <a:p>
            <a:pPr marL="285750" indent="-285750">
              <a:spcBef>
                <a:spcPts val="0"/>
              </a:spcBef>
              <a:defRPr sz="2000">
                <a:latin typeface="Montserrat-Bold"/>
                <a:ea typeface="Montserrat-Bold"/>
                <a:cs typeface="Montserrat-Bold"/>
                <a:sym typeface="Montserrat-Bold"/>
              </a:defRPr>
            </a:pPr>
          </a:p>
          <a:p>
            <a:pPr marL="0" indent="0" algn="ctr">
              <a:lnSpc>
                <a:spcPct val="80000"/>
              </a:lnSpc>
              <a:spcBef>
                <a:spcPts val="0"/>
              </a:spcBef>
              <a:buSzTx/>
              <a:buFontTx/>
              <a:buNone/>
              <a:defRPr sz="2200">
                <a:latin typeface="Montserrat-Bold"/>
                <a:ea typeface="Montserrat-Bold"/>
                <a:cs typeface="Montserrat-Bold"/>
                <a:sym typeface="Montserrat-Bold"/>
              </a:defRPr>
            </a:pPr>
            <a:r>
              <a:t>“ESTA NAVIDAD, TÚ TIENES MUCHO QUE VER”</a:t>
            </a:r>
          </a:p>
        </p:txBody>
      </p:sp>
      <p:pic>
        <p:nvPicPr>
          <p:cNvPr id="135" name="Imagen 10" descr="Imagen 10"/>
          <p:cNvPicPr>
            <a:picLocks noChangeAspect="1"/>
          </p:cNvPicPr>
          <p:nvPr/>
        </p:nvPicPr>
        <p:blipFill>
          <a:blip r:embed="rId3">
            <a:extLst/>
          </a:blip>
          <a:stretch>
            <a:fillRect/>
          </a:stretch>
        </p:blipFill>
        <p:spPr>
          <a:xfrm>
            <a:off x="10195203" y="6186471"/>
            <a:ext cx="1544577" cy="379960"/>
          </a:xfrm>
          <a:prstGeom prst="rect">
            <a:avLst/>
          </a:prstGeom>
          <a:ln w="12700">
            <a:miter lim="400000"/>
          </a:ln>
        </p:spPr>
      </p:pic>
      <p:sp>
        <p:nvSpPr>
          <p:cNvPr id="136"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sp>
        <p:nvSpPr>
          <p:cNvPr id="137" name="Título 1"/>
          <p:cNvSpPr txBox="1"/>
          <p:nvPr/>
        </p:nvSpPr>
        <p:spPr>
          <a:xfrm>
            <a:off x="381914" y="900231"/>
            <a:ext cx="5196639" cy="1325563"/>
          </a:xfrm>
          <a:prstGeom prst="rect">
            <a:avLst/>
          </a:prstGeom>
          <a:ln w="12700">
            <a:miter lim="400000"/>
          </a:ln>
        </p:spPr>
        <p:txBody>
          <a:bodyPr lIns="45719" rIns="45719" anchor="ctr">
            <a:normAutofit fontScale="100000" lnSpcReduction="0"/>
          </a:bodyPr>
          <a:lstStyle/>
          <a:p>
            <a:pPr>
              <a:lnSpc>
                <a:spcPct val="90000"/>
              </a:lnSpc>
              <a:defRPr sz="2800">
                <a:solidFill>
                  <a:srgbClr val="FFFFFF"/>
                </a:solidFill>
                <a:latin typeface="Arial Black"/>
                <a:ea typeface="Arial Black"/>
                <a:cs typeface="Arial Black"/>
                <a:sym typeface="Arial Black"/>
              </a:defRPr>
            </a:pPr>
          </a:p>
        </p:txBody>
      </p:sp>
      <p:sp>
        <p:nvSpPr>
          <p:cNvPr id="138" name="Título 1"/>
          <p:cNvSpPr txBox="1"/>
          <p:nvPr/>
        </p:nvSpPr>
        <p:spPr>
          <a:xfrm>
            <a:off x="4723677" y="570031"/>
            <a:ext cx="5196639"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defTabSz="777240">
              <a:lnSpc>
                <a:spcPct val="90000"/>
              </a:lnSpc>
              <a:defRPr sz="2380">
                <a:solidFill>
                  <a:srgbClr val="C00000"/>
                </a:solidFill>
                <a:latin typeface="Montserrat-Bold"/>
                <a:ea typeface="Montserrat-Bold"/>
                <a:cs typeface="Montserrat-Bold"/>
                <a:sym typeface="Montserrat-Bold"/>
              </a:defRPr>
            </a:pPr>
            <a:r>
              <a:t>Entonces,</a:t>
            </a:r>
          </a:p>
          <a:p>
            <a:pPr defTabSz="777240">
              <a:lnSpc>
                <a:spcPct val="90000"/>
              </a:lnSpc>
              <a:defRPr sz="2380">
                <a:solidFill>
                  <a:srgbClr val="C00000"/>
                </a:solidFill>
                <a:latin typeface="Montserrat-Bold"/>
                <a:ea typeface="Montserrat-Bold"/>
                <a:cs typeface="Montserrat-Bold"/>
                <a:sym typeface="Montserrat-Bold"/>
              </a:defRPr>
            </a:pPr>
            <a:r>
              <a:t>¿cómo podemos responder?</a:t>
            </a:r>
            <a:endParaRPr sz="3740"/>
          </a:p>
        </p:txBody>
      </p:sp>
      <p:sp>
        <p:nvSpPr>
          <p:cNvPr id="139" name="Título 1"/>
          <p:cNvSpPr txBox="1"/>
          <p:nvPr/>
        </p:nvSpPr>
        <p:spPr>
          <a:xfrm>
            <a:off x="610515" y="633531"/>
            <a:ext cx="3249669"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100">
                <a:solidFill>
                  <a:srgbClr val="FFFFFF"/>
                </a:solidFill>
                <a:latin typeface="Arial Black"/>
                <a:ea typeface="Arial Black"/>
                <a:cs typeface="Arial Black"/>
                <a:sym typeface="Arial Black"/>
              </a:defRPr>
            </a:lvl1pPr>
          </a:lstStyle>
          <a:p>
            <a:pPr/>
            <a:r>
              <a:t>  FUNDAMENTACIÓN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sp>
        <p:nvSpPr>
          <p:cNvPr id="142" name="Título 1"/>
          <p:cNvSpPr txBox="1"/>
          <p:nvPr/>
        </p:nvSpPr>
        <p:spPr>
          <a:xfrm>
            <a:off x="127914" y="-84330"/>
            <a:ext cx="6930884"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nSpc>
                <a:spcPct val="90000"/>
              </a:lnSpc>
              <a:defRPr sz="2800">
                <a:solidFill>
                  <a:srgbClr val="EA4025"/>
                </a:solidFill>
                <a:latin typeface="Arial Black"/>
                <a:ea typeface="Arial Black"/>
                <a:cs typeface="Arial Black"/>
                <a:sym typeface="Arial Black"/>
              </a:defRPr>
            </a:pPr>
            <a:r>
              <a:t>  </a:t>
            </a:r>
            <a:r>
              <a:rPr>
                <a:solidFill>
                  <a:srgbClr val="C0313B"/>
                </a:solidFill>
              </a:rPr>
              <a:t>VIDEO CAMPAÑA de NAVIDAD</a:t>
            </a:r>
          </a:p>
        </p:txBody>
      </p:sp>
      <p:pic>
        <p:nvPicPr>
          <p:cNvPr id="143" name="Campaña de Navidad de Cáritas diocesana de Madrid" descr="Campaña de Navidad de Cáritas diocesana de Madrid"/>
          <p:cNvPicPr>
            <a:picLocks noChangeAspect="0"/>
          </p:cNvPicPr>
          <p:nvPr>
            <a:videoFile xmlns:mc="http://schemas.openxmlformats.org/markup-compatibility/2006" xmlns:aiw="http://developer.apple.com/namespaces/iwork" r:link="rId2" mc:Ignorable="aiw" aiw:title="Campaña de Navidad de Cáritas diocesana de Madrid" aiw:author="caritasmadrid"/>
          </p:nvPr>
        </p:nvPicPr>
        <p:blipFill>
          <a:blip r:embed="rId3">
            <a:extLst/>
          </a:blip>
          <a:stretch>
            <a:fillRect/>
          </a:stretch>
        </p:blipFill>
        <p:spPr>
          <a:xfrm>
            <a:off x="1361104" y="1042640"/>
            <a:ext cx="9141796" cy="5142260"/>
          </a:xfrm>
          <a:prstGeom prst="rect">
            <a:avLst/>
          </a:prstGeom>
        </p:spPr>
      </p:pic>
      <p:sp>
        <p:nvSpPr>
          <p:cNvPr id="144" name="https://youtu.be/dPvV_v81EGg"/>
          <p:cNvSpPr txBox="1"/>
          <p:nvPr/>
        </p:nvSpPr>
        <p:spPr>
          <a:xfrm>
            <a:off x="8857067" y="6362207"/>
            <a:ext cx="3016893" cy="3330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u="sng">
                <a:solidFill>
                  <a:srgbClr val="0563C1"/>
                </a:solidFill>
                <a:uFill>
                  <a:solidFill>
                    <a:srgbClr val="0563C1"/>
                  </a:solidFill>
                </a:uFill>
                <a:hlinkClick r:id="rId4" invalidUrl="" action="" tgtFrame="" tooltip="" history="1" highlightClick="0" endSnd="0"/>
              </a:defRPr>
            </a:lvl1pPr>
          </a:lstStyle>
          <a:p>
            <a:pPr>
              <a:defRPr u="none">
                <a:solidFill>
                  <a:srgbClr val="000000"/>
                </a:solidFill>
                <a:uFillTx/>
              </a:defRPr>
            </a:pPr>
            <a:r>
              <a:rPr u="sng">
                <a:solidFill>
                  <a:srgbClr val="0563C1"/>
                </a:solidFill>
                <a:uFill>
                  <a:solidFill>
                    <a:srgbClr val="0563C1"/>
                  </a:solidFill>
                </a:uFill>
                <a:hlinkClick r:id="rId4" invalidUrl="" action="" tgtFrame="" tooltip="" history="1" highlightClick="0" endSnd="0"/>
              </a:rPr>
              <a:t>https://youtu.be/dPvV_v81EGg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14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143"/>
                </p:tgtEl>
              </p:cMediaNode>
            </p:video>
            <p:seq concurrent="1" prevAc="none" nextAc="seek">
              <p:cTn id="8" evtFilter="cancelBubble" nodeType="interactiveSeq" restart="whenNotActive" fill="hold">
                <p:stCondLst>
                  <p:cond delay="0" evt="onClick">
                    <p:tgtEl>
                      <p:spTgt spid="14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43"/>
                                        </p:tgtEl>
                                      </p:cBhvr>
                                    </p:cmd>
                                  </p:childTnLst>
                                </p:cTn>
                              </p:par>
                            </p:childTnLst>
                          </p:cTn>
                        </p:par>
                      </p:childTnLst>
                    </p:cTn>
                  </p:par>
                </p:childTnLst>
              </p:cTn>
              <p:nextCondLst>
                <p:cond delay="0" evt="onClick">
                  <p:tgtEl>
                    <p:spTgt spid="14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 name="Imagen 10" descr="Imagen 10"/>
          <p:cNvPicPr>
            <a:picLocks noChangeAspect="1"/>
          </p:cNvPicPr>
          <p:nvPr/>
        </p:nvPicPr>
        <p:blipFill>
          <a:blip r:embed="rId2">
            <a:extLst/>
          </a:blip>
          <a:stretch>
            <a:fillRect/>
          </a:stretch>
        </p:blipFill>
        <p:spPr>
          <a:xfrm>
            <a:off x="10195203" y="6186471"/>
            <a:ext cx="1544577" cy="379960"/>
          </a:xfrm>
          <a:prstGeom prst="rect">
            <a:avLst/>
          </a:prstGeom>
          <a:ln w="12700">
            <a:miter lim="400000"/>
          </a:ln>
        </p:spPr>
      </p:pic>
      <p:sp>
        <p:nvSpPr>
          <p:cNvPr id="147" name="Título 5"/>
          <p:cNvSpPr txBox="1"/>
          <p:nvPr>
            <p:ph type="title"/>
          </p:nvPr>
        </p:nvSpPr>
        <p:spPr>
          <a:xfrm>
            <a:off x="9742414" y="291569"/>
            <a:ext cx="1997364" cy="573764"/>
          </a:xfrm>
          <a:prstGeom prst="rect">
            <a:avLst/>
          </a:prstGeom>
        </p:spPr>
        <p:txBody>
          <a:bodyPr/>
          <a:lstStyle/>
          <a:p>
            <a:pPr algn="r">
              <a:defRPr sz="1000">
                <a:solidFill>
                  <a:srgbClr val="C00000"/>
                </a:solidFill>
                <a:latin typeface="Montserrat-Bold"/>
                <a:ea typeface="Montserrat-Bold"/>
                <a:cs typeface="Montserrat-Bold"/>
                <a:sym typeface="Montserrat-Bold"/>
              </a:defRPr>
            </a:pPr>
            <a:r>
              <a:t>PRESENTACIÓN</a:t>
            </a:r>
            <a:br/>
            <a:r>
              <a:t>Campaña de Navidad 2023</a:t>
            </a:r>
          </a:p>
        </p:txBody>
      </p:sp>
      <p:pic>
        <p:nvPicPr>
          <p:cNvPr id="148" name="IMG_5372.JPG" descr="IMG_5372.JPG"/>
          <p:cNvPicPr>
            <a:picLocks noChangeAspect="1"/>
          </p:cNvPicPr>
          <p:nvPr/>
        </p:nvPicPr>
        <p:blipFill>
          <a:blip r:embed="rId3">
            <a:extLst/>
          </a:blip>
          <a:stretch>
            <a:fillRect/>
          </a:stretch>
        </p:blipFill>
        <p:spPr>
          <a:xfrm>
            <a:off x="7349338" y="958834"/>
            <a:ext cx="3507939" cy="4940332"/>
          </a:xfrm>
          <a:prstGeom prst="rect">
            <a:avLst/>
          </a:prstGeom>
          <a:ln w="12700">
            <a:miter lim="400000"/>
          </a:ln>
        </p:spPr>
      </p:pic>
      <p:sp>
        <p:nvSpPr>
          <p:cNvPr id="149" name="CuadroTexto 5"/>
          <p:cNvSpPr txBox="1"/>
          <p:nvPr/>
        </p:nvSpPr>
        <p:spPr>
          <a:xfrm>
            <a:off x="400969" y="807546"/>
            <a:ext cx="4065227" cy="186445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200">
                <a:latin typeface="Arial"/>
                <a:ea typeface="Arial"/>
                <a:cs typeface="Arial"/>
                <a:sym typeface="Arial"/>
              </a:defRPr>
            </a:pPr>
            <a:r>
              <a:rPr b="1"/>
              <a:t>Lema “E</a:t>
            </a:r>
            <a:r>
              <a:t>STA NAVIDAD, TÚ TIENES MUCHO QUE VER”, tenemos una nueva oportunidad para no dejarnos cegar por</a:t>
            </a:r>
            <a:r>
              <a:rPr>
                <a:solidFill>
                  <a:schemeClr val="accent2">
                    <a:satOff val="-18194"/>
                    <a:lumOff val="-11215"/>
                  </a:schemeClr>
                </a:solidFill>
                <a:uFill>
                  <a:solidFill>
                    <a:schemeClr val="accent2">
                      <a:satOff val="-18194"/>
                      <a:lumOff val="-11215"/>
                    </a:schemeClr>
                  </a:solidFill>
                </a:uFill>
              </a:rPr>
              <a:t> </a:t>
            </a:r>
            <a:r>
              <a:t>las luces de la apariencia y de la superficialidad.</a:t>
            </a:r>
          </a:p>
          <a:p>
            <a:pPr defTabSz="457200">
              <a:defRPr sz="1200">
                <a:latin typeface="Arial"/>
                <a:ea typeface="Arial"/>
                <a:cs typeface="Arial"/>
                <a:sym typeface="Arial"/>
              </a:defRPr>
            </a:pPr>
          </a:p>
          <a:p>
            <a:pPr defTabSz="457200">
              <a:defRPr sz="1200">
                <a:latin typeface="Arial"/>
                <a:ea typeface="Arial"/>
                <a:cs typeface="Arial"/>
                <a:sym typeface="Arial"/>
              </a:defRPr>
            </a:pPr>
            <a:r>
              <a:rPr b="1"/>
              <a:t>Tenemos la oportunidad de ver mejor la realidad </a:t>
            </a:r>
            <a:r>
              <a:t>que nos rodea y de abrir la ventana para no dejar pasar de largo los signos de una vida nueva, que hablan de esperanza y que se traducen en acoger a las personas y familias más necesitadas, como refleja la imagen del cartel. </a:t>
            </a:r>
          </a:p>
        </p:txBody>
      </p:sp>
      <p:sp>
        <p:nvSpPr>
          <p:cNvPr id="150" name="CuadroTexto 5"/>
          <p:cNvSpPr txBox="1"/>
          <p:nvPr/>
        </p:nvSpPr>
        <p:spPr>
          <a:xfrm>
            <a:off x="400969" y="3474673"/>
            <a:ext cx="4065227" cy="79765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defTabSz="449580">
              <a:defRPr sz="1200">
                <a:uFill>
                  <a:solidFill>
                    <a:srgbClr val="000000"/>
                  </a:solidFill>
                </a:uFill>
                <a:latin typeface="Arial"/>
                <a:ea typeface="Arial"/>
                <a:cs typeface="Arial"/>
                <a:sym typeface="Arial"/>
              </a:defRPr>
            </a:pPr>
            <a:r>
              <a:t>El</a:t>
            </a:r>
            <a:r>
              <a:rPr b="1"/>
              <a:t> sublema</a:t>
            </a:r>
            <a:r>
              <a:t> tiene relación con este tiempo que vivimos, en el que la guerra en Ucrania, en Tierra Santa y en tantos otros países del mundo nos alertan de la necesidad urgente de construir caminos de paz y de entendimiento.  </a:t>
            </a:r>
          </a:p>
        </p:txBody>
      </p:sp>
      <p:sp>
        <p:nvSpPr>
          <p:cNvPr id="151" name="Flecha"/>
          <p:cNvSpPr/>
          <p:nvPr/>
        </p:nvSpPr>
        <p:spPr>
          <a:xfrm>
            <a:off x="4588310" y="884419"/>
            <a:ext cx="2150628" cy="421283"/>
          </a:xfrm>
          <a:prstGeom prst="rightArrow">
            <a:avLst>
              <a:gd name="adj1" fmla="val 32000"/>
              <a:gd name="adj2" fmla="val 99673"/>
            </a:avLst>
          </a:prstGeom>
          <a:solidFill>
            <a:srgbClr val="C0313B"/>
          </a:solidFill>
          <a:ln w="12700">
            <a:miter lim="400000"/>
          </a:ln>
        </p:spPr>
        <p:txBody>
          <a:bodyPr lIns="45719" rIns="45719" anchor="ctr"/>
          <a:lstStyle/>
          <a:p>
            <a:pPr defTabSz="457200">
              <a:defRPr>
                <a:solidFill>
                  <a:srgbClr val="C0313B"/>
                </a:solidFill>
              </a:defRPr>
            </a:pPr>
          </a:p>
        </p:txBody>
      </p:sp>
      <p:sp>
        <p:nvSpPr>
          <p:cNvPr id="152" name="Flecha"/>
          <p:cNvSpPr/>
          <p:nvPr/>
        </p:nvSpPr>
        <p:spPr>
          <a:xfrm rot="20580000">
            <a:off x="4669552" y="2812100"/>
            <a:ext cx="4087583" cy="421283"/>
          </a:xfrm>
          <a:prstGeom prst="rightArrow">
            <a:avLst>
              <a:gd name="adj1" fmla="val 32000"/>
              <a:gd name="adj2" fmla="val 99673"/>
            </a:avLst>
          </a:prstGeom>
          <a:solidFill>
            <a:srgbClr val="C0313B"/>
          </a:solidFill>
          <a:ln w="12700">
            <a:miter lim="400000"/>
          </a:ln>
        </p:spPr>
        <p:txBody>
          <a:bodyPr lIns="45719" rIns="45719" anchor="ctr"/>
          <a:lstStyle/>
          <a:p>
            <a:pPr defTabSz="457200">
              <a:defRPr>
                <a:solidFill>
                  <a:srgbClr val="C0313B"/>
                </a:solidFill>
              </a:defRPr>
            </a:pPr>
          </a:p>
        </p:txBody>
      </p:sp>
      <p:sp>
        <p:nvSpPr>
          <p:cNvPr id="153" name="Flecha"/>
          <p:cNvSpPr/>
          <p:nvPr/>
        </p:nvSpPr>
        <p:spPr>
          <a:xfrm rot="20760000">
            <a:off x="4589248" y="4752252"/>
            <a:ext cx="3029811" cy="421284"/>
          </a:xfrm>
          <a:prstGeom prst="rightArrow">
            <a:avLst>
              <a:gd name="adj1" fmla="val 32000"/>
              <a:gd name="adj2" fmla="val 99673"/>
            </a:avLst>
          </a:prstGeom>
          <a:solidFill>
            <a:srgbClr val="C0313B"/>
          </a:solidFill>
          <a:ln w="12700">
            <a:miter lim="400000"/>
          </a:ln>
        </p:spPr>
        <p:txBody>
          <a:bodyPr lIns="45719" rIns="45719" anchor="ctr"/>
          <a:lstStyle/>
          <a:p>
            <a:pPr defTabSz="457200">
              <a:defRPr>
                <a:solidFill>
                  <a:srgbClr val="C0313B"/>
                </a:solidFill>
              </a:defRPr>
            </a:pPr>
          </a:p>
        </p:txBody>
      </p:sp>
      <p:sp>
        <p:nvSpPr>
          <p:cNvPr id="154" name="CuadroTexto 5"/>
          <p:cNvSpPr txBox="1"/>
          <p:nvPr/>
        </p:nvSpPr>
        <p:spPr>
          <a:xfrm>
            <a:off x="388435" y="5075000"/>
            <a:ext cx="4090295" cy="79765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1200">
                <a:latin typeface="Arial"/>
                <a:ea typeface="Arial"/>
                <a:cs typeface="Arial"/>
                <a:sym typeface="Arial"/>
              </a:defRPr>
            </a:pPr>
            <a:r>
              <a:rPr b="1"/>
              <a:t>Dios viene a nuestro encuentro en un recién nacido, peq</a:t>
            </a:r>
            <a:r>
              <a:t>ueño y dependiente, para hacerse humanidad y fragilidad. Viene y nos recuerda que el Amor es lo que hace que podamos ponernos en el lugar de los demás.</a:t>
            </a:r>
          </a:p>
        </p:txBody>
      </p:sp>
      <p:sp>
        <p:nvSpPr>
          <p:cNvPr id="155" name="Flecha"/>
          <p:cNvSpPr/>
          <p:nvPr/>
        </p:nvSpPr>
        <p:spPr>
          <a:xfrm rot="960000">
            <a:off x="4570734" y="2393730"/>
            <a:ext cx="4130987" cy="421284"/>
          </a:xfrm>
          <a:prstGeom prst="rightArrow">
            <a:avLst>
              <a:gd name="adj1" fmla="val 32000"/>
              <a:gd name="adj2" fmla="val 99673"/>
            </a:avLst>
          </a:prstGeom>
          <a:solidFill>
            <a:srgbClr val="C0313B"/>
          </a:solidFill>
          <a:ln w="12700">
            <a:miter lim="400000"/>
          </a:ln>
        </p:spPr>
        <p:txBody>
          <a:bodyPr lIns="45719" rIns="45719" anchor="ctr"/>
          <a:lstStyle/>
          <a:p>
            <a:pPr defTabSz="457200">
              <a:defRPr>
                <a:solidFill>
                  <a:srgbClr val="C0313B"/>
                </a:solidFill>
              </a:defRPr>
            </a:pPr>
          </a:p>
        </p:txBody>
      </p:sp>
      <p:sp>
        <p:nvSpPr>
          <p:cNvPr id="156" name="Título 1"/>
          <p:cNvSpPr txBox="1"/>
          <p:nvPr/>
        </p:nvSpPr>
        <p:spPr>
          <a:xfrm>
            <a:off x="191415" y="-185931"/>
            <a:ext cx="5196638" cy="1325564"/>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sz="2800">
                <a:solidFill>
                  <a:srgbClr val="C0313B"/>
                </a:solidFill>
                <a:latin typeface="Arial Black"/>
                <a:ea typeface="Arial Black"/>
                <a:cs typeface="Arial Black"/>
                <a:sym typeface="Arial Black"/>
              </a:defRPr>
            </a:lvl1pPr>
          </a:lstStyle>
          <a:p>
            <a:pPr/>
            <a:r>
              <a:t> LEMA</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