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8" r:id="rId4"/>
    <p:sldId id="261" r:id="rId5"/>
    <p:sldId id="275" r:id="rId6"/>
    <p:sldId id="260" r:id="rId7"/>
    <p:sldId id="276" r:id="rId8"/>
    <p:sldId id="262" r:id="rId9"/>
    <p:sldId id="277" r:id="rId10"/>
    <p:sldId id="263" r:id="rId11"/>
    <p:sldId id="278" r:id="rId12"/>
    <p:sldId id="264" r:id="rId13"/>
    <p:sldId id="266" r:id="rId14"/>
    <p:sldId id="267" r:id="rId15"/>
    <p:sldId id="279" r:id="rId16"/>
    <p:sldId id="265" r:id="rId17"/>
    <p:sldId id="271" r:id="rId18"/>
    <p:sldId id="272" r:id="rId19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3ED2CC-7536-49C1-A6ED-B825C29EF813}">
          <p14:sldIdLst/>
        </p14:section>
        <p14:section name="Sección de resumen" id="{1D984684-4806-4DC8-B364-05A4D5224138}">
          <p14:sldIdLst>
            <p14:sldId id="273"/>
          </p14:sldIdLst>
        </p14:section>
        <p14:section name="CONTEXTO" id="{B5571492-CD53-4CA9-8FC1-254936BA62E3}">
          <p14:sldIdLst>
            <p14:sldId id="274"/>
            <p14:sldId id="268"/>
            <p14:sldId id="261"/>
          </p14:sldIdLst>
        </p14:section>
        <p14:section name="OBJETIVO: Salimos a la calle para…" id="{B1F04E4F-C402-407C-A389-2909FDC86738}">
          <p14:sldIdLst>
            <p14:sldId id="275"/>
            <p14:sldId id="260"/>
          </p14:sldIdLst>
        </p14:section>
        <p14:section name="FUNDAMENTACIÓN" id="{DE28B91E-825B-4836-A062-EFB1BBCD292E}">
          <p14:sldIdLst>
            <p14:sldId id="276"/>
            <p14:sldId id="262"/>
          </p14:sldIdLst>
        </p14:section>
        <p14:section name="LEMA: “Cerca de la personas”" id="{874A1B46-3067-44BA-A8DD-FF5B8B7D0E6F}">
          <p14:sldIdLst>
            <p14:sldId id="277"/>
            <p14:sldId id="263"/>
          </p14:sldIdLst>
        </p14:section>
        <p14:section name="MATERIALES" id="{C2511CE0-68DB-418A-87EA-FF7E09518A94}">
          <p14:sldIdLst>
            <p14:sldId id="278"/>
            <p14:sldId id="264"/>
            <p14:sldId id="266"/>
            <p14:sldId id="267"/>
          </p14:sldIdLst>
        </p14:section>
        <p14:section name="DINAMIZACIÓN" id="{E159C523-321A-4E1F-9A94-ACC0D825907B}">
          <p14:sldIdLst>
            <p14:sldId id="279"/>
            <p14:sldId id="265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2112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93431-86D7-C238-037C-DD14D38E2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40586-91D8-6163-0BD3-46BECDD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7F461E-F8A8-E66E-6131-016AB399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C5CC5-9966-1A6B-D322-5F732C32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1ACC1-93A6-CB66-2C28-F205439F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62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AB53A-2C4C-4CCA-943A-23A2A406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F01EA-3B41-887C-F4E4-F3AC1151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8A3AB4-378D-9FE3-42D7-2C21851A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5A78A5-94BD-E0D6-F129-A1B98441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CA985-473A-9536-7BA1-CFC75391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12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9AE52-4530-E612-8AAF-C42BC2E86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A1ED51-03D6-6B5B-E271-61518D940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18A2F4-B9D3-F21C-DBF8-F5DB97ED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E4ABC0-E1FF-9352-1362-A96FBEFC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32E015-9021-2B90-9107-6E9C57FC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13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D7953-1176-76DB-273C-72B37DCD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3012E3-5692-8A6A-6A50-5A2720C0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02C2CE-8206-04B0-16C7-D8244926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B57F1-4A17-F85C-39F4-3DD1BFC8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2B37E-969E-C584-7945-231B3E50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68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F1AD2-4993-FF31-0B89-5040C2D7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36EE01-9E99-6BFE-90B7-C9BD6527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0B92F-7B39-FDE6-7BCD-0F453294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9D44F-FEFC-7AE8-45B8-01613B40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C8CA3-18DD-81E0-1976-517766F3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36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B4F80-D021-5809-9AA7-5077D991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6125C-DCD6-A700-6762-511370DE2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C1FE6-69D0-F0F0-585B-C5ACCAFFD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E40981-35A9-FF7F-7920-75463862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900E09-1762-A778-8235-EAA718A6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2E558B-61CB-063D-EB58-7A119FFB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62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2588-9261-F4D8-AA63-0AEC4C4F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946553-C148-E9F4-841D-1071951D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462220-548A-B8BD-9476-6FC8B8F16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D54BE8-385B-38DF-4111-DB89C27AB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B4FEEE-BA30-7DB8-1F4A-BED787E4C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7B5E131-C592-3640-EBCE-789D53D1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6401FB-46EE-E924-0A6C-84E1FBF1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71C538-8C9D-19C2-BC76-0F953A6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12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DA758-AA13-4A37-9CA0-42A03DA8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5C09B5-4376-96BD-7993-D8FC28D8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5EBCF6-EEED-31A6-CEB8-880ECC41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47191B-F450-2B5F-A364-E21B9ADA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1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3AB4B-159C-41F1-CA16-9A1CB005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2C8908-580B-A18A-2C18-C6925B11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146CFB-9256-0B2A-E912-F62FB061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71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807B5-FF3B-1BBF-A20A-D1CA05C3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3C6926-A54E-1600-1679-BF2D3429A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340748-6962-7A6D-6BE1-0AED2BE17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362033-601E-C317-C5F0-1BD16BA7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BEDA1-0483-DDF3-0C48-7AFF0DEC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EC747-F9AB-18E5-2E05-0F2F205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67962-239C-2A2F-D956-852728BB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9FB740-D211-848C-94AF-C0BDA3F5F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E0272A-D31A-B36C-EE57-0923DE42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38EC4F-C877-774C-CEFB-2755749F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328137-0C98-38D0-971D-552F9A7A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D0B1FD-A912-66B6-5769-30B9095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2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DBCB4C-1F8C-01E9-CC12-4D916DCC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048FCB-A0AE-712F-27EA-5A858E933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836AA-01E6-161D-29E3-8024F9BD4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0C20-EB9D-47AE-B204-83D22B11ABEE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07EFD7-9309-EFFF-5C62-4B4C38E9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E39340-9F6D-E811-540D-F7127A9D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79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slide" Target="slide5.xml"/><Relationship Id="rId2" Type="http://schemas.openxmlformats.org/officeDocument/2006/relationships/video" Target="../media/media1.mov"/><Relationship Id="rId16" Type="http://schemas.openxmlformats.org/officeDocument/2006/relationships/slide" Target="slide15.xml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11" Type="http://schemas.openxmlformats.org/officeDocument/2006/relationships/slide" Target="slide2.xm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M Dia de Caridad video presentacion">
            <a:hlinkClick r:id="" action="ppaction://media"/>
            <a:extLst>
              <a:ext uri="{FF2B5EF4-FFF2-40B4-BE49-F238E27FC236}">
                <a16:creationId xmlns:a16="http://schemas.microsoft.com/office/drawing/2014/main" id="{D3A831A8-9523-F66D-599F-272C87D6F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Vista general de resumen 4">
                <a:extLst>
                  <a:ext uri="{FF2B5EF4-FFF2-40B4-BE49-F238E27FC236}">
                    <a16:creationId xmlns:a16="http://schemas.microsoft.com/office/drawing/2014/main" id="{3EBEC6BC-3A79-BF45-EC2D-2EF391DB2C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601857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B5571492-CD53-4CA9-8FC1-254936BA62E3}">
                    <psuz:zmPr id="{461268F1-D5A4-487D-842D-DA0C6134476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1F04E4F-C402-407C-A389-2909FDC86738}">
                    <psuz:zmPr id="{24C98A29-DEB0-4490-A14E-78FDB8132764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E28B91E-825B-4836-A062-EFB1BBCD292E}">
                    <psuz:zmPr id="{2E6F227C-1C3B-4587-BB7F-DB59F71C836B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74A1B46-3067-44BA-A8DD-FF5B8B7D0E6F}">
                    <psuz:zmPr id="{CE5D46BE-53D3-410F-91C7-C18D6C402E74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2511CE0-68DB-418A-87EA-FF7E09518A94}">
                    <psuz:zmPr id="{8439A3EB-B12E-4B54-B912-F96127C15FCC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159C523-321A-4E1F-9A94-ACC0D825907B}">
                    <psuz:zmPr id="{FC8E6EF1-8E01-4F75-ADF5-65A1175ABC9E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Vista general de resumen 4">
                <a:extLst>
                  <a:ext uri="{FF2B5EF4-FFF2-40B4-BE49-F238E27FC236}">
                    <a16:creationId xmlns:a16="http://schemas.microsoft.com/office/drawing/2014/main" id="{3EBEC6BC-3A79-BF45-EC2D-2EF391DB2C4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9" name="Imagen 9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Imagen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Imagen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Imagen 12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Imagen 13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4" name="Imagen 14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91641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99080CA2-A1BD-589D-D32C-C5AEFF1FCD42}"/>
              </a:ext>
            </a:extLst>
          </p:cNvPr>
          <p:cNvSpPr txBox="1"/>
          <p:nvPr/>
        </p:nvSpPr>
        <p:spPr>
          <a:xfrm>
            <a:off x="8524875" y="990699"/>
            <a:ext cx="499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Arial Black" panose="020B0A04020102020204" pitchFamily="34" charset="0"/>
              </a:rPr>
              <a:t>Presentación campaña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7F92AD-D513-D7A2-7DA8-992B92AFC856}"/>
              </a:ext>
            </a:extLst>
          </p:cNvPr>
          <p:cNvSpPr txBox="1"/>
          <p:nvPr/>
        </p:nvSpPr>
        <p:spPr>
          <a:xfrm>
            <a:off x="6362700" y="1222553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DÍA DE CARIDAD, CORPUS CHRISTI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6AAC7C-602E-47DC-2839-A84A06FA0627}"/>
              </a:ext>
            </a:extLst>
          </p:cNvPr>
          <p:cNvSpPr txBox="1"/>
          <p:nvPr/>
        </p:nvSpPr>
        <p:spPr>
          <a:xfrm>
            <a:off x="8124825" y="1495306"/>
            <a:ext cx="282892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 de junio, 2022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LEMA: “Cerca de la personas”</a:t>
            </a:r>
          </a:p>
        </p:txBody>
      </p:sp>
      <p:pic>
        <p:nvPicPr>
          <p:cNvPr id="4" name="Captura de pantalla 2022-05-23 a las 12.13.13.png" descr="Captura de pantalla 2022-05-23 a las 12.13.13.png">
            <a:extLst>
              <a:ext uri="{FF2B5EF4-FFF2-40B4-BE49-F238E27FC236}">
                <a16:creationId xmlns:a16="http://schemas.microsoft.com/office/drawing/2014/main" id="{A0A73932-A76F-A7C6-7544-4FC6BDBD4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 b="1019"/>
          <a:stretch/>
        </p:blipFill>
        <p:spPr>
          <a:xfrm>
            <a:off x="5742520" y="1414130"/>
            <a:ext cx="3703203" cy="519279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ector recto de flecha 29">
            <a:extLst>
              <a:ext uri="{FF2B5EF4-FFF2-40B4-BE49-F238E27FC236}">
                <a16:creationId xmlns:a16="http://schemas.microsoft.com/office/drawing/2014/main" id="{3C8C5BCC-D266-74CA-538E-55BA97247156}"/>
              </a:ext>
            </a:extLst>
          </p:cNvPr>
          <p:cNvCxnSpPr>
            <a:cxnSpLocks/>
          </p:cNvCxnSpPr>
          <p:nvPr/>
        </p:nvCxnSpPr>
        <p:spPr>
          <a:xfrm>
            <a:off x="3874565" y="2810253"/>
            <a:ext cx="4151835" cy="547192"/>
          </a:xfrm>
          <a:prstGeom prst="straightConnector1">
            <a:avLst/>
          </a:prstGeom>
          <a:noFill/>
          <a:ln w="38103" cap="flat">
            <a:solidFill>
              <a:srgbClr val="E30613"/>
            </a:solidFill>
            <a:prstDash val="solid"/>
            <a:miter/>
            <a:tailEnd type="arrow"/>
          </a:ln>
        </p:spPr>
      </p:cxnSp>
      <p:sp>
        <p:nvSpPr>
          <p:cNvPr id="6" name="CuadroTexto 31">
            <a:extLst>
              <a:ext uri="{FF2B5EF4-FFF2-40B4-BE49-F238E27FC236}">
                <a16:creationId xmlns:a16="http://schemas.microsoft.com/office/drawing/2014/main" id="{32B234B3-45FA-8D14-D12A-0F0B1E5CBBCC}"/>
              </a:ext>
            </a:extLst>
          </p:cNvPr>
          <p:cNvSpPr txBox="1"/>
          <p:nvPr/>
        </p:nvSpPr>
        <p:spPr>
          <a:xfrm>
            <a:off x="1122237" y="2669738"/>
            <a:ext cx="2792449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Las personas</a:t>
            </a:r>
            <a:r>
              <a:rPr lang="es-ES" sz="1600" b="0" i="0" u="none" strike="noStrike" kern="1200" cap="none" spc="0" dirty="0">
                <a:solidFill>
                  <a:srgbClr val="000000"/>
                </a:solidFill>
                <a:uFillTx/>
                <a:latin typeface="Montserrat" pitchFamily="2"/>
              </a:rPr>
              <a:t> el centro</a:t>
            </a:r>
            <a:r>
              <a:rPr lang="es-ES" sz="1600" dirty="0">
                <a:solidFill>
                  <a:srgbClr val="000000"/>
                </a:solidFill>
                <a:latin typeface="Montserrat" pitchFamily="2"/>
              </a:rPr>
              <a:t> de nuestra labor social</a:t>
            </a:r>
            <a:endParaRPr lang="es-ES" sz="1600" b="0" i="0" u="none" strike="noStrike" kern="1200" cap="none" spc="0" dirty="0">
              <a:solidFill>
                <a:srgbClr val="000000"/>
              </a:solidFill>
              <a:uFillTx/>
              <a:latin typeface="Montserrat" pitchFamily="2"/>
            </a:endParaRPr>
          </a:p>
        </p:txBody>
      </p:sp>
      <p:sp>
        <p:nvSpPr>
          <p:cNvPr id="7" name="Rectángulo 51">
            <a:extLst>
              <a:ext uri="{FF2B5EF4-FFF2-40B4-BE49-F238E27FC236}">
                <a16:creationId xmlns:a16="http://schemas.microsoft.com/office/drawing/2014/main" id="{D9860A41-9C38-D78C-96CD-EDDA69175B74}"/>
              </a:ext>
            </a:extLst>
          </p:cNvPr>
          <p:cNvSpPr/>
          <p:nvPr/>
        </p:nvSpPr>
        <p:spPr>
          <a:xfrm>
            <a:off x="957101" y="2604151"/>
            <a:ext cx="2917465" cy="804063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CuadroTexto 31">
            <a:extLst>
              <a:ext uri="{FF2B5EF4-FFF2-40B4-BE49-F238E27FC236}">
                <a16:creationId xmlns:a16="http://schemas.microsoft.com/office/drawing/2014/main" id="{B6177A79-AD1D-AD56-BA70-3BB0746BFADF}"/>
              </a:ext>
            </a:extLst>
          </p:cNvPr>
          <p:cNvSpPr txBox="1"/>
          <p:nvPr/>
        </p:nvSpPr>
        <p:spPr>
          <a:xfrm>
            <a:off x="997221" y="3590110"/>
            <a:ext cx="291746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Acompañando desde la igualdad. Vemos a una voluntaria y a una persona acompañada</a:t>
            </a:r>
            <a:endParaRPr lang="es-ES" sz="1600" b="0" i="0" u="none" strike="noStrike" kern="1200" cap="none" spc="0" dirty="0">
              <a:solidFill>
                <a:srgbClr val="000000"/>
              </a:solidFill>
              <a:uFillTx/>
              <a:latin typeface="Montserrat" pitchFamily="2"/>
            </a:endParaRPr>
          </a:p>
        </p:txBody>
      </p:sp>
      <p:sp>
        <p:nvSpPr>
          <p:cNvPr id="9" name="Rectángulo 51">
            <a:extLst>
              <a:ext uri="{FF2B5EF4-FFF2-40B4-BE49-F238E27FC236}">
                <a16:creationId xmlns:a16="http://schemas.microsoft.com/office/drawing/2014/main" id="{0F58045E-DF78-5AE0-922C-D91029B638EA}"/>
              </a:ext>
            </a:extLst>
          </p:cNvPr>
          <p:cNvSpPr/>
          <p:nvPr/>
        </p:nvSpPr>
        <p:spPr>
          <a:xfrm>
            <a:off x="957100" y="3511370"/>
            <a:ext cx="2917465" cy="1142805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CuadroTexto 31">
            <a:extLst>
              <a:ext uri="{FF2B5EF4-FFF2-40B4-BE49-F238E27FC236}">
                <a16:creationId xmlns:a16="http://schemas.microsoft.com/office/drawing/2014/main" id="{ED7EA4B6-9558-9FC4-E18D-51C36651611C}"/>
              </a:ext>
            </a:extLst>
          </p:cNvPr>
          <p:cNvSpPr txBox="1"/>
          <p:nvPr/>
        </p:nvSpPr>
        <p:spPr>
          <a:xfrm>
            <a:off x="997221" y="4826835"/>
            <a:ext cx="3038997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La persona acompañada responde</a:t>
            </a:r>
            <a:r>
              <a:rPr lang="es-ES" sz="1600" b="0" i="0" u="none" strike="noStrike" kern="1200" cap="none" spc="0" dirty="0">
                <a:solidFill>
                  <a:srgbClr val="000000"/>
                </a:solidFill>
                <a:uFillTx/>
                <a:latin typeface="Montserrat" pitchFamily="2"/>
              </a:rPr>
              <a:t> al perfil de atención</a:t>
            </a:r>
          </a:p>
        </p:txBody>
      </p:sp>
      <p:sp>
        <p:nvSpPr>
          <p:cNvPr id="11" name="Rectángulo 51">
            <a:extLst>
              <a:ext uri="{FF2B5EF4-FFF2-40B4-BE49-F238E27FC236}">
                <a16:creationId xmlns:a16="http://schemas.microsoft.com/office/drawing/2014/main" id="{E60496D3-7A61-EE0D-AC9E-8B7CB9B26822}"/>
              </a:ext>
            </a:extLst>
          </p:cNvPr>
          <p:cNvSpPr/>
          <p:nvPr/>
        </p:nvSpPr>
        <p:spPr>
          <a:xfrm>
            <a:off x="957100" y="4770260"/>
            <a:ext cx="2917465" cy="978944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7" name="Conector recto de flecha 29">
            <a:extLst>
              <a:ext uri="{FF2B5EF4-FFF2-40B4-BE49-F238E27FC236}">
                <a16:creationId xmlns:a16="http://schemas.microsoft.com/office/drawing/2014/main" id="{9345159C-BAC4-F126-B875-49675A9B7FD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874565" y="4082773"/>
            <a:ext cx="3616126" cy="849448"/>
          </a:xfrm>
          <a:prstGeom prst="straightConnector1">
            <a:avLst/>
          </a:prstGeom>
          <a:noFill/>
          <a:ln w="38103" cap="flat">
            <a:solidFill>
              <a:srgbClr val="E30613"/>
            </a:solidFill>
            <a:prstDash val="solid"/>
            <a:miter/>
            <a:tailEnd type="arrow"/>
          </a:ln>
        </p:spPr>
      </p:cxnSp>
      <p:cxnSp>
        <p:nvCxnSpPr>
          <p:cNvPr id="19" name="Conector recto de flecha 29">
            <a:extLst>
              <a:ext uri="{FF2B5EF4-FFF2-40B4-BE49-F238E27FC236}">
                <a16:creationId xmlns:a16="http://schemas.microsoft.com/office/drawing/2014/main" id="{9353EF3E-68AC-2FA1-8ADC-1AFEED835882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874565" y="5159991"/>
            <a:ext cx="4992344" cy="99741"/>
          </a:xfrm>
          <a:prstGeom prst="straightConnector1">
            <a:avLst/>
          </a:prstGeom>
          <a:noFill/>
          <a:ln w="38103" cap="flat">
            <a:solidFill>
              <a:srgbClr val="E30613"/>
            </a:solidFill>
            <a:prstDash val="solid"/>
            <a:miter/>
            <a:tailEnd type="arrow"/>
          </a:ln>
        </p:spPr>
      </p:cxnSp>
      <p:cxnSp>
        <p:nvCxnSpPr>
          <p:cNvPr id="21" name="Conector recto de flecha 29">
            <a:extLst>
              <a:ext uri="{FF2B5EF4-FFF2-40B4-BE49-F238E27FC236}">
                <a16:creationId xmlns:a16="http://schemas.microsoft.com/office/drawing/2014/main" id="{9A96F505-8B99-E389-5502-A74B78B0367F}"/>
              </a:ext>
            </a:extLst>
          </p:cNvPr>
          <p:cNvCxnSpPr>
            <a:cxnSpLocks/>
          </p:cNvCxnSpPr>
          <p:nvPr/>
        </p:nvCxnSpPr>
        <p:spPr>
          <a:xfrm flipV="1">
            <a:off x="3874565" y="1782060"/>
            <a:ext cx="4521290" cy="115428"/>
          </a:xfrm>
          <a:prstGeom prst="straightConnector1">
            <a:avLst/>
          </a:prstGeom>
          <a:noFill/>
          <a:ln w="38103" cap="flat">
            <a:solidFill>
              <a:srgbClr val="E30613"/>
            </a:solidFill>
            <a:prstDash val="solid"/>
            <a:miter/>
            <a:tailEnd type="arrow"/>
          </a:ln>
        </p:spPr>
      </p:cxnSp>
      <p:sp>
        <p:nvSpPr>
          <p:cNvPr id="22" name="CuadroTexto 31">
            <a:extLst>
              <a:ext uri="{FF2B5EF4-FFF2-40B4-BE49-F238E27FC236}">
                <a16:creationId xmlns:a16="http://schemas.microsoft.com/office/drawing/2014/main" id="{59D23C1F-4596-8423-4DD5-FB1A018EA550}"/>
              </a:ext>
            </a:extLst>
          </p:cNvPr>
          <p:cNvSpPr txBox="1"/>
          <p:nvPr/>
        </p:nvSpPr>
        <p:spPr>
          <a:xfrm>
            <a:off x="1122237" y="1603399"/>
            <a:ext cx="291746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Hay cielo limpio</a:t>
            </a:r>
            <a:r>
              <a:rPr lang="es-ES" sz="1600" b="0" i="0" u="none" strike="noStrike" kern="1200" cap="none" spc="0" dirty="0">
                <a:solidFill>
                  <a:srgbClr val="000000"/>
                </a:solidFill>
                <a:uFillTx/>
                <a:latin typeface="Montserrat" pitchFamily="2"/>
              </a:rPr>
              <a:t> como mirada a un futuro esperanzador</a:t>
            </a:r>
          </a:p>
        </p:txBody>
      </p:sp>
      <p:sp>
        <p:nvSpPr>
          <p:cNvPr id="23" name="Rectángulo 51">
            <a:extLst>
              <a:ext uri="{FF2B5EF4-FFF2-40B4-BE49-F238E27FC236}">
                <a16:creationId xmlns:a16="http://schemas.microsoft.com/office/drawing/2014/main" id="{E9264825-070D-365D-CE3B-793F63272A84}"/>
              </a:ext>
            </a:extLst>
          </p:cNvPr>
          <p:cNvSpPr/>
          <p:nvPr/>
        </p:nvSpPr>
        <p:spPr>
          <a:xfrm>
            <a:off x="960582" y="1546824"/>
            <a:ext cx="2917465" cy="978944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CuadroTexto 31">
            <a:extLst>
              <a:ext uri="{FF2B5EF4-FFF2-40B4-BE49-F238E27FC236}">
                <a16:creationId xmlns:a16="http://schemas.microsoft.com/office/drawing/2014/main" id="{BC98AA5A-430B-9281-15D4-F21805DD9BB0}"/>
              </a:ext>
            </a:extLst>
          </p:cNvPr>
          <p:cNvSpPr txBox="1"/>
          <p:nvPr/>
        </p:nvSpPr>
        <p:spPr>
          <a:xfrm>
            <a:off x="997221" y="5865289"/>
            <a:ext cx="303899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Actitud de caminar hacia adelante</a:t>
            </a:r>
            <a:endParaRPr lang="es-ES" sz="1600" b="0" i="0" u="none" strike="noStrike" kern="1200" cap="none" spc="0" dirty="0">
              <a:solidFill>
                <a:srgbClr val="000000"/>
              </a:solidFill>
              <a:uFillTx/>
              <a:latin typeface="Montserrat" pitchFamily="2"/>
            </a:endParaRPr>
          </a:p>
        </p:txBody>
      </p:sp>
      <p:sp>
        <p:nvSpPr>
          <p:cNvPr id="38" name="Rectángulo 51">
            <a:extLst>
              <a:ext uri="{FF2B5EF4-FFF2-40B4-BE49-F238E27FC236}">
                <a16:creationId xmlns:a16="http://schemas.microsoft.com/office/drawing/2014/main" id="{FF5BA58E-8802-75DC-D7D4-8CF98692DBCD}"/>
              </a:ext>
            </a:extLst>
          </p:cNvPr>
          <p:cNvSpPr/>
          <p:nvPr/>
        </p:nvSpPr>
        <p:spPr>
          <a:xfrm>
            <a:off x="957099" y="5838588"/>
            <a:ext cx="2917465" cy="611476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8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22" grpId="0"/>
      <p:bldP spid="23" grpId="0" animBg="1"/>
      <p:bldP spid="37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62596123-AA6D-0B17-54D8-16DBC9BF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4640321"/>
            <a:ext cx="6858000" cy="1613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2C9514-CD97-CBCF-D269-06FE32644A3E}"/>
              </a:ext>
            </a:extLst>
          </p:cNvPr>
          <p:cNvSpPr txBox="1"/>
          <p:nvPr/>
        </p:nvSpPr>
        <p:spPr>
          <a:xfrm>
            <a:off x="5405719" y="4826504"/>
            <a:ext cx="10911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Arial Black" panose="020B0A04020102020204" pitchFamily="34" charset="0"/>
              </a:rPr>
              <a:t>MATERIALES</a:t>
            </a:r>
          </a:p>
        </p:txBody>
      </p:sp>
    </p:spTree>
    <p:extLst>
      <p:ext uri="{BB962C8B-B14F-4D97-AF65-F5344CB8AC3E}">
        <p14:creationId xmlns:p14="http://schemas.microsoft.com/office/powerpoint/2010/main" val="103164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páginas - Día de Caridad">
            <a:extLst>
              <a:ext uri="{FF2B5EF4-FFF2-40B4-BE49-F238E27FC236}">
                <a16:creationId xmlns:a16="http://schemas.microsoft.com/office/drawing/2014/main" id="{8AC0D2B2-BB39-E1C3-D35D-6CDFC9650CB4}"/>
              </a:ext>
            </a:extLst>
          </p:cNvPr>
          <p:cNvSpPr txBox="1"/>
          <p:nvPr/>
        </p:nvSpPr>
        <p:spPr>
          <a:xfrm>
            <a:off x="4193308" y="809708"/>
            <a:ext cx="4159243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 err="1"/>
              <a:t>Marcapáginas</a:t>
            </a:r>
            <a:r>
              <a:rPr dirty="0"/>
              <a:t> - Día de Caridad</a:t>
            </a:r>
          </a:p>
        </p:txBody>
      </p:sp>
      <p:pic>
        <p:nvPicPr>
          <p:cNvPr id="6" name="Marcapaginas_Caridad2022_propuestatonta.pdf" descr="Marcapaginas_Caridad2022_propuestatonta.pdf">
            <a:extLst>
              <a:ext uri="{FF2B5EF4-FFF2-40B4-BE49-F238E27FC236}">
                <a16:creationId xmlns:a16="http://schemas.microsoft.com/office/drawing/2014/main" id="{709ECE56-77DF-854C-3D10-E0CE6524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80" y="1346230"/>
            <a:ext cx="1377877" cy="5260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ptura de pantalla 2022-05-23 a las 12.06.01.png" descr="Captura de pantalla 2022-05-23 a las 12.06.01.png">
            <a:extLst>
              <a:ext uri="{FF2B5EF4-FFF2-40B4-BE49-F238E27FC236}">
                <a16:creationId xmlns:a16="http://schemas.microsoft.com/office/drawing/2014/main" id="{4B400B45-6C4B-7296-614C-8D4223FD4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680" y="1346230"/>
            <a:ext cx="1395177" cy="529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" descr="Imagen">
            <a:extLst>
              <a:ext uri="{FF2B5EF4-FFF2-40B4-BE49-F238E27FC236}">
                <a16:creationId xmlns:a16="http://schemas.microsoft.com/office/drawing/2014/main" id="{87E611E2-83B5-BC3C-7978-BC84F301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9" y="2312478"/>
            <a:ext cx="2785861" cy="208722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ara las Mesas con pulseras">
            <a:extLst>
              <a:ext uri="{FF2B5EF4-FFF2-40B4-BE49-F238E27FC236}">
                <a16:creationId xmlns:a16="http://schemas.microsoft.com/office/drawing/2014/main" id="{707538CC-0AF3-8950-2D3B-67C8234415BD}"/>
              </a:ext>
            </a:extLst>
          </p:cNvPr>
          <p:cNvSpPr txBox="1"/>
          <p:nvPr/>
        </p:nvSpPr>
        <p:spPr>
          <a:xfrm>
            <a:off x="872470" y="1346230"/>
            <a:ext cx="2712361" cy="77970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Para las Mesas con </a:t>
            </a:r>
            <a:r>
              <a:rPr dirty="0" err="1"/>
              <a:t>pulseras</a:t>
            </a:r>
            <a:endParaRPr dirty="0"/>
          </a:p>
        </p:txBody>
      </p:sp>
      <p:sp>
        <p:nvSpPr>
          <p:cNvPr id="10" name="Para las Parroquias">
            <a:extLst>
              <a:ext uri="{FF2B5EF4-FFF2-40B4-BE49-F238E27FC236}">
                <a16:creationId xmlns:a16="http://schemas.microsoft.com/office/drawing/2014/main" id="{7D965AC9-CEA5-DC43-9C67-9F59A685ADE8}"/>
              </a:ext>
            </a:extLst>
          </p:cNvPr>
          <p:cNvSpPr txBox="1"/>
          <p:nvPr/>
        </p:nvSpPr>
        <p:spPr>
          <a:xfrm>
            <a:off x="8779680" y="807333"/>
            <a:ext cx="3082177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Para las </a:t>
            </a:r>
            <a:r>
              <a:rPr dirty="0" err="1"/>
              <a:t>Parroquias</a:t>
            </a:r>
            <a:endParaRPr dirty="0"/>
          </a:p>
        </p:txBody>
      </p:sp>
      <p:pic>
        <p:nvPicPr>
          <p:cNvPr id="12" name="Marcapaginas_Caridad2022_2.pdf" descr="Marcapaginas_Caridad2022_2.pdf">
            <a:extLst>
              <a:ext uri="{FF2B5EF4-FFF2-40B4-BE49-F238E27FC236}">
                <a16:creationId xmlns:a16="http://schemas.microsoft.com/office/drawing/2014/main" id="{12D22A23-D4B3-2FC1-52B5-A33E51A6F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77" y="1268853"/>
            <a:ext cx="1398142" cy="533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aptura de pantalla 2022-05-23 a las 20.43.13.png" descr="Captura de pantalla 2022-05-23 a las 20.43.13.png">
            <a:extLst>
              <a:ext uri="{FF2B5EF4-FFF2-40B4-BE49-F238E27FC236}">
                <a16:creationId xmlns:a16="http://schemas.microsoft.com/office/drawing/2014/main" id="{3AD6F6AA-D220-BC5A-C376-C4C378295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292" y="1257711"/>
            <a:ext cx="1428242" cy="5338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0" y="144551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B4676EEF-3F9F-7C56-AA8B-1A98AA2F8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páginas - Día de Caridad">
            <a:extLst>
              <a:ext uri="{FF2B5EF4-FFF2-40B4-BE49-F238E27FC236}">
                <a16:creationId xmlns:a16="http://schemas.microsoft.com/office/drawing/2014/main" id="{8AC0D2B2-BB39-E1C3-D35D-6CDFC9650CB4}"/>
              </a:ext>
            </a:extLst>
          </p:cNvPr>
          <p:cNvSpPr txBox="1"/>
          <p:nvPr/>
        </p:nvSpPr>
        <p:spPr>
          <a:xfrm>
            <a:off x="4193308" y="809708"/>
            <a:ext cx="7777019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 err="1"/>
              <a:t>Flayer</a:t>
            </a:r>
            <a:r>
              <a:rPr lang="es-ES" dirty="0"/>
              <a:t> / </a:t>
            </a:r>
            <a:r>
              <a:rPr lang="es-ES" dirty="0" err="1"/>
              <a:t>Rindecuentas</a:t>
            </a:r>
            <a:endParaRPr dirty="0"/>
          </a:p>
        </p:txBody>
      </p:sp>
      <p:sp>
        <p:nvSpPr>
          <p:cNvPr id="9" name="Para las Mesas con pulseras">
            <a:extLst>
              <a:ext uri="{FF2B5EF4-FFF2-40B4-BE49-F238E27FC236}">
                <a16:creationId xmlns:a16="http://schemas.microsoft.com/office/drawing/2014/main" id="{707538CC-0AF3-8950-2D3B-67C8234415BD}"/>
              </a:ext>
            </a:extLst>
          </p:cNvPr>
          <p:cNvSpPr txBox="1"/>
          <p:nvPr/>
        </p:nvSpPr>
        <p:spPr>
          <a:xfrm>
            <a:off x="872471" y="807333"/>
            <a:ext cx="2175530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 err="1"/>
              <a:t>Roller</a:t>
            </a:r>
            <a:endParaRPr dirty="0"/>
          </a:p>
        </p:txBody>
      </p:sp>
      <p:pic>
        <p:nvPicPr>
          <p:cNvPr id="11" name="Captura de pantalla 2022-05-23 a las 12.14.41.png" descr="Captura de pantalla 2022-05-23 a las 12.14.41.png">
            <a:extLst>
              <a:ext uri="{FF2B5EF4-FFF2-40B4-BE49-F238E27FC236}">
                <a16:creationId xmlns:a16="http://schemas.microsoft.com/office/drawing/2014/main" id="{CDBF0E20-33BB-868B-5F91-A7D3E304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71" y="1357746"/>
            <a:ext cx="2175530" cy="5251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flyer_caridad2022.pdf" descr="flyer_caridad2022.pdf">
            <a:extLst>
              <a:ext uri="{FF2B5EF4-FFF2-40B4-BE49-F238E27FC236}">
                <a16:creationId xmlns:a16="http://schemas.microsoft.com/office/drawing/2014/main" id="{70EFCBDE-5AC9-DA6C-4335-44BDAF68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308" y="1357746"/>
            <a:ext cx="3554755" cy="500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Captura de pantalla 2022-05-23 a las 12.03.42.png" descr="Captura de pantalla 2022-05-23 a las 12.03.42.png">
            <a:extLst>
              <a:ext uri="{FF2B5EF4-FFF2-40B4-BE49-F238E27FC236}">
                <a16:creationId xmlns:a16="http://schemas.microsoft.com/office/drawing/2014/main" id="{ABF7E596-9107-ABCF-16A3-2263C8F2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647" y="1357746"/>
            <a:ext cx="3651680" cy="50878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289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páginas - Día de Caridad">
            <a:extLst>
              <a:ext uri="{FF2B5EF4-FFF2-40B4-BE49-F238E27FC236}">
                <a16:creationId xmlns:a16="http://schemas.microsoft.com/office/drawing/2014/main" id="{8AC0D2B2-BB39-E1C3-D35D-6CDFC9650CB4}"/>
              </a:ext>
            </a:extLst>
          </p:cNvPr>
          <p:cNvSpPr txBox="1"/>
          <p:nvPr/>
        </p:nvSpPr>
        <p:spPr>
          <a:xfrm>
            <a:off x="4193308" y="809708"/>
            <a:ext cx="7777019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/>
              <a:t>Vídeo</a:t>
            </a:r>
            <a:endParaRPr dirty="0"/>
          </a:p>
        </p:txBody>
      </p:sp>
      <p:sp>
        <p:nvSpPr>
          <p:cNvPr id="9" name="Para las Mesas con pulseras">
            <a:extLst>
              <a:ext uri="{FF2B5EF4-FFF2-40B4-BE49-F238E27FC236}">
                <a16:creationId xmlns:a16="http://schemas.microsoft.com/office/drawing/2014/main" id="{707538CC-0AF3-8950-2D3B-67C8234415BD}"/>
              </a:ext>
            </a:extLst>
          </p:cNvPr>
          <p:cNvSpPr txBox="1"/>
          <p:nvPr/>
        </p:nvSpPr>
        <p:spPr>
          <a:xfrm>
            <a:off x="872471" y="807333"/>
            <a:ext cx="2175530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/>
              <a:t>Comunicado</a:t>
            </a:r>
            <a:endParaRPr dirty="0"/>
          </a:p>
        </p:txBody>
      </p:sp>
      <p:pic>
        <p:nvPicPr>
          <p:cNvPr id="8" name="Imagen 7" descr="Texto, Carta&#10;&#10;Descripción generada automáticamente">
            <a:extLst>
              <a:ext uri="{FF2B5EF4-FFF2-40B4-BE49-F238E27FC236}">
                <a16:creationId xmlns:a16="http://schemas.microsoft.com/office/drawing/2014/main" id="{073E6A91-FB85-8E10-412F-2B5819EE3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51" y="2046169"/>
            <a:ext cx="3161647" cy="2083426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07A9F36-952A-AA45-AF8E-5502489C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  <p:pic>
        <p:nvPicPr>
          <p:cNvPr id="3" name="Imagen 2" descr="Lata de color rojo&#10;&#10;Descripción generada automáticamente con confianza media">
            <a:extLst>
              <a:ext uri="{FF2B5EF4-FFF2-40B4-BE49-F238E27FC236}">
                <a16:creationId xmlns:a16="http://schemas.microsoft.com/office/drawing/2014/main" id="{C939EF66-3111-BB0A-31AD-CCC38EB98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08" y="1665962"/>
            <a:ext cx="5472953" cy="30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62596123-AA6D-0B17-54D8-16DBC9BF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4640321"/>
            <a:ext cx="6858000" cy="1613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2C9514-CD97-CBCF-D269-06FE32644A3E}"/>
              </a:ext>
            </a:extLst>
          </p:cNvPr>
          <p:cNvSpPr txBox="1"/>
          <p:nvPr/>
        </p:nvSpPr>
        <p:spPr>
          <a:xfrm>
            <a:off x="4249273" y="4839951"/>
            <a:ext cx="10911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Arial Black" panose="020B0A04020102020204" pitchFamily="34" charset="0"/>
              </a:rPr>
              <a:t>DINAMIZACIÓN</a:t>
            </a:r>
          </a:p>
        </p:txBody>
      </p:sp>
    </p:spTree>
    <p:extLst>
      <p:ext uri="{BB962C8B-B14F-4D97-AF65-F5344CB8AC3E}">
        <p14:creationId xmlns:p14="http://schemas.microsoft.com/office/powerpoint/2010/main" val="198026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DINAMIZACIÓN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5247"/>
            <a:ext cx="4836207" cy="4351338"/>
          </a:xfrm>
        </p:spPr>
        <p:txBody>
          <a:bodyPr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sng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Sensibilización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Difundir la campaña con el hashtag </a:t>
            </a: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#CercadelasPersonas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Distribución de materiales para vicarías, proyectos y servicios.</a:t>
            </a:r>
            <a:endParaRPr lang="es-ES" sz="1600" b="1" i="0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Nota de prensa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>
                <a:solidFill>
                  <a:srgbClr val="000000"/>
                </a:solidFill>
                <a:latin typeface="Montserrat" pitchFamily="2"/>
              </a:rPr>
              <a:t>Presentación a </a:t>
            </a: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medios</a:t>
            </a: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 de los datos de Memoria </a:t>
            </a:r>
            <a:r>
              <a:rPr lang="es-ES" sz="1600" b="0" i="0" u="none" strike="noStrike" kern="1200" cap="none" spc="0" baseline="0">
                <a:solidFill>
                  <a:srgbClr val="000000"/>
                </a:solidFill>
                <a:uFillTx/>
                <a:latin typeface="Montserrat" pitchFamily="2"/>
              </a:rPr>
              <a:t>y Campaña.</a:t>
            </a:r>
            <a:endParaRPr lang="es-ES" sz="1600" b="0" i="0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Vídeo</a:t>
            </a: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 para RRSS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Publicación en </a:t>
            </a: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Web</a:t>
            </a: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 y </a:t>
            </a: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RRSS: post e </a:t>
            </a:r>
            <a:r>
              <a:rPr lang="es-ES" sz="1600" b="1" dirty="0">
                <a:solidFill>
                  <a:srgbClr val="000000"/>
                </a:solidFill>
                <a:latin typeface="Montserrat" pitchFamily="2"/>
              </a:rPr>
              <a:t>imágenes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Publicación reportaje en </a:t>
            </a:r>
            <a:r>
              <a:rPr lang="es-ES" sz="1600" b="1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Compromiso Solidario, </a:t>
            </a:r>
            <a:r>
              <a:rPr lang="es-ES" sz="1600" i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con recuerdo al primer Día de Caridad y con dos perfiles intergeneracionales</a:t>
            </a:r>
            <a:endParaRPr lang="es-ES" dirty="0"/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27A883D1-BA27-5C2B-CA48-D38C5D80C16D}"/>
              </a:ext>
            </a:extLst>
          </p:cNvPr>
          <p:cNvSpPr txBox="1"/>
          <p:nvPr/>
        </p:nvSpPr>
        <p:spPr>
          <a:xfrm>
            <a:off x="6323888" y="1475247"/>
            <a:ext cx="4753333" cy="4770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sng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Acciones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Mesas informativas y cuestación, el 16 de junio: más de 500 mesas y 5 mil personas voluntarias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dirty="0">
                <a:solidFill>
                  <a:srgbClr val="000000"/>
                </a:solidFill>
                <a:latin typeface="Montserrat" pitchFamily="2"/>
              </a:rPr>
              <a:t>Envío de FOTOS DE LAS MESAS  para difundir en RRSS y álbum</a:t>
            </a:r>
            <a:endParaRPr lang="es-ES" sz="1600" b="1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1" dirty="0">
              <a:solidFill>
                <a:srgbClr val="000000"/>
              </a:solidFill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dirty="0">
                <a:solidFill>
                  <a:srgbClr val="000000"/>
                </a:solidFill>
                <a:latin typeface="Montserrat" pitchFamily="2"/>
              </a:rPr>
              <a:t>En la Eucaristía del Día del </a:t>
            </a:r>
            <a:r>
              <a:rPr lang="es-ES" sz="1600" b="1" i="1" dirty="0">
                <a:solidFill>
                  <a:srgbClr val="000000"/>
                </a:solidFill>
                <a:latin typeface="Montserrat" pitchFamily="2"/>
              </a:rPr>
              <a:t>Corpus Christi, </a:t>
            </a:r>
            <a:r>
              <a:rPr lang="es-ES" sz="1600" b="1" dirty="0">
                <a:solidFill>
                  <a:srgbClr val="000000"/>
                </a:solidFill>
                <a:latin typeface="Montserrat" pitchFamily="2"/>
              </a:rPr>
              <a:t>el  19 de junio en La Almudena. De 10h a 14h.</a:t>
            </a:r>
            <a:endParaRPr lang="es-ES" sz="1600" b="1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R="0" lvl="1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1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Cuéntanos tu historia “Cerca de las personas” , para difundir en web, en noticias</a:t>
            </a:r>
          </a:p>
          <a:p>
            <a:pPr marR="0" lvl="1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1" u="none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“Cadena de fotos en RRSS” Foto en RRSS de abrazos con el </a:t>
            </a:r>
            <a:r>
              <a:rPr lang="es-ES" sz="1600" b="0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hashtag </a:t>
            </a:r>
            <a:r>
              <a:rPr lang="es-ES" sz="1600" b="1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#CercadelasPersonas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3094264-1E92-6425-ED76-693FDE7F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3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Acción en redes</a:t>
            </a:r>
          </a:p>
        </p:txBody>
      </p:sp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68F08B51-2389-C4EF-2E2B-AF03B40D3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310077"/>
              </p:ext>
            </p:extLst>
          </p:nvPr>
        </p:nvGraphicFramePr>
        <p:xfrm>
          <a:off x="1938156" y="1750750"/>
          <a:ext cx="8500532" cy="402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52712">
                  <a:extLst>
                    <a:ext uri="{9D8B030D-6E8A-4147-A177-3AD203B41FA5}">
                      <a16:colId xmlns:a16="http://schemas.microsoft.com/office/drawing/2014/main" val="1578829572"/>
                    </a:ext>
                  </a:extLst>
                </a:gridCol>
                <a:gridCol w="6447820">
                  <a:extLst>
                    <a:ext uri="{9D8B030D-6E8A-4147-A177-3AD203B41FA5}">
                      <a16:colId xmlns:a16="http://schemas.microsoft.com/office/drawing/2014/main" val="1021543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0" dirty="0"/>
                        <a:t>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dirty="0"/>
                        <a:t>Actualizar imagen de la Campaña.</a:t>
                      </a:r>
                    </a:p>
                    <a:p>
                      <a:r>
                        <a:rPr lang="es-ES" b="0" dirty="0"/>
                        <a:t>Subir materiales de Campaña.</a:t>
                      </a:r>
                    </a:p>
                    <a:p>
                      <a:r>
                        <a:rPr lang="es-ES" b="0" dirty="0"/>
                        <a:t>Publicar 2 noticias a la Semana sobre la Campaña.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YouTube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ES" dirty="0"/>
                        <a:t>Actualizar imagen.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ES" dirty="0"/>
                        <a:t>Compartir Vídeo de la Campaña, para compartir en redes.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72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Facebook y Twitter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Actualizar imagen de la Campaña.</a:t>
                      </a:r>
                    </a:p>
                    <a:p>
                      <a:r>
                        <a:rPr lang="es-ES" dirty="0"/>
                        <a:t>Compartir 3 noticias a la semana sobre la Campaña enviadas desde los Centros y proyectos</a:t>
                      </a:r>
                    </a:p>
                    <a:p>
                      <a:r>
                        <a:rPr lang="es-ES" dirty="0"/>
                        <a:t>A partir del 6 de junio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21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Instagram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Actualizar imagen de la Campaña.</a:t>
                      </a:r>
                    </a:p>
                    <a:p>
                      <a:r>
                        <a:rPr lang="es-ES" dirty="0"/>
                        <a:t>Compartir 1 noticia a la semana sobre la Campaña dirigida a jóvenes.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0509690"/>
                  </a:ext>
                </a:extLst>
              </a:tr>
              <a:tr h="132258">
                <a:tc>
                  <a:txBody>
                    <a:bodyPr/>
                    <a:lstStyle/>
                    <a:p>
                      <a:r>
                        <a:rPr lang="es-ES" dirty="0" err="1"/>
                        <a:t>WhastApp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Difundir la Campaña y el vídeo.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5506984"/>
                  </a:ext>
                </a:extLst>
              </a:tr>
            </a:tbl>
          </a:graphicData>
        </a:graphic>
      </p:graphicFrame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EA8A4DB0-B984-F28A-EDEF-D658DD859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9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6E21E17-2FAE-1BCA-71B5-BF005999341F}"/>
              </a:ext>
            </a:extLst>
          </p:cNvPr>
          <p:cNvSpPr txBox="1"/>
          <p:nvPr/>
        </p:nvSpPr>
        <p:spPr>
          <a:xfrm>
            <a:off x="3047281" y="1409038"/>
            <a:ext cx="609742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none" strike="noStrike" kern="1200" cap="none" spc="0" baseline="0" dirty="0">
                <a:solidFill>
                  <a:srgbClr val="C00000"/>
                </a:solidFill>
                <a:uFillTx/>
                <a:latin typeface="Arial Black" panose="020B0A04020102020204" pitchFamily="34" charset="0"/>
              </a:rPr>
              <a:t>GRACIAS</a:t>
            </a:r>
          </a:p>
          <a:p>
            <a:pPr algn="ctr"/>
            <a:r>
              <a:rPr lang="es-ES" sz="1800" b="1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Gracias por estar ‘cerca de las personas’</a:t>
            </a:r>
            <a:endParaRPr lang="es-ES" dirty="0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D97FFE1-4692-1741-8E18-B9E9E7F1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10" y="3109069"/>
            <a:ext cx="3257367" cy="251328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1827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62596123-AA6D-0B17-54D8-16DBC9BF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4640321"/>
            <a:ext cx="6858000" cy="1613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2C9514-CD97-CBCF-D269-06FE32644A3E}"/>
              </a:ext>
            </a:extLst>
          </p:cNvPr>
          <p:cNvSpPr txBox="1"/>
          <p:nvPr/>
        </p:nvSpPr>
        <p:spPr>
          <a:xfrm>
            <a:off x="5619750" y="4275176"/>
            <a:ext cx="8277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Arial Black" panose="020B0A04020102020204" pitchFamily="34" charset="0"/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472759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3CE5A8EA-6AFB-1AAA-7FD6-02301E734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 las imágenes de origen">
            <a:extLst>
              <a:ext uri="{FF2B5EF4-FFF2-40B4-BE49-F238E27FC236}">
                <a16:creationId xmlns:a16="http://schemas.microsoft.com/office/drawing/2014/main" id="{C57F6BBE-06B8-8899-65DB-FD720720E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r="17725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CONTEXTO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62" y="2108229"/>
            <a:ext cx="3209545" cy="4392197"/>
          </a:xfrm>
        </p:spPr>
        <p:txBody>
          <a:bodyPr>
            <a:normAutofit lnSpcReduction="10000"/>
          </a:bodyPr>
          <a:lstStyle/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uFillTx/>
                <a:latin typeface="Montserrat" pitchFamily="2"/>
              </a:rPr>
              <a:t>Celebramos la 62ª edición del Día de Caridad. Coincide con aquel histórico 16 de junio de 1960.</a:t>
            </a:r>
          </a:p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latin typeface="Montserrat" pitchFamily="2"/>
              </a:rPr>
              <a:t>La pandemia ha dado un respiro, pero ha dejado graves secuelas, especialmente para la personas más vulnerables: un millón y medio de personas en situación de exclusión, el 33% de los jóvenes sin empleo, el 44,5% de las familias afectadas por la brecha digital…</a:t>
            </a:r>
          </a:p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latin typeface="Montserrat" pitchFamily="2"/>
              </a:rPr>
              <a:t>La guerra en Ucrania está dejando miles de familias rotas y desplazadas; hemos atendido en tres meses cientos de solicitudes de ayudas.</a:t>
            </a:r>
          </a:p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latin typeface="Montserrat" pitchFamily="2"/>
              </a:rPr>
              <a:t>En el 2021 atendimos a más de 100.000 personas (datos de la memoria)</a:t>
            </a:r>
          </a:p>
          <a:p>
            <a:pPr marL="285750" marR="0" lvl="0" indent="-285750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dirty="0">
              <a:latin typeface="Montserrat" pitchFamily="2"/>
            </a:endParaRPr>
          </a:p>
          <a:p>
            <a:endParaRPr lang="es-ES" sz="1400" dirty="0"/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ACE36850-3BE0-C852-E174-6190E0FEA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9" y="6288072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CONTEXTO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34742" cy="4351338"/>
          </a:xfrm>
        </p:spPr>
        <p:txBody>
          <a:bodyPr/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solidFill>
                <a:srgbClr val="404040"/>
              </a:solidFill>
              <a:latin typeface="Montserrat" pitchFamily="2"/>
            </a:endParaRP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93A230-C555-AE01-7CF8-160164C64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7912" r="28106" b="30371"/>
          <a:stretch/>
        </p:blipFill>
        <p:spPr>
          <a:xfrm>
            <a:off x="838200" y="1613188"/>
            <a:ext cx="5185209" cy="1560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3FB80F-7C1D-5253-0FDE-95AC87832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1" r="50595" b="24714"/>
          <a:stretch/>
        </p:blipFill>
        <p:spPr>
          <a:xfrm>
            <a:off x="838200" y="3309071"/>
            <a:ext cx="5062827" cy="32761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7774D1-A5B5-5821-A0EF-F2A9C91B4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72" t="17643" r="31061" b="5324"/>
          <a:stretch/>
        </p:blipFill>
        <p:spPr>
          <a:xfrm>
            <a:off x="6301004" y="1359838"/>
            <a:ext cx="4775201" cy="52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62596123-AA6D-0B17-54D8-16DBC9BF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4640321"/>
            <a:ext cx="6858000" cy="1613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2C9514-CD97-CBCF-D269-06FE32644A3E}"/>
              </a:ext>
            </a:extLst>
          </p:cNvPr>
          <p:cNvSpPr txBox="1"/>
          <p:nvPr/>
        </p:nvSpPr>
        <p:spPr>
          <a:xfrm>
            <a:off x="5619750" y="4275176"/>
            <a:ext cx="8277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Arial Black" panose="020B0A04020102020204" pitchFamily="34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494260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OBJETIVO: Salimos a la calle para…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10382" cy="4351338"/>
          </a:xfrm>
        </p:spPr>
        <p:txBody>
          <a:bodyPr/>
          <a:lstStyle/>
          <a:p>
            <a:pPr algn="just"/>
            <a:r>
              <a:rPr lang="es-ES" sz="18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Dar a conocer a través de la labor social que realizamos en Cáritas Diocesana de Madrid la generosidad, el Amor de Jesús a través de la Iglesia.</a:t>
            </a:r>
          </a:p>
          <a:p>
            <a:pPr algn="just"/>
            <a:r>
              <a:rPr lang="es-ES" sz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Informar </a:t>
            </a:r>
            <a:r>
              <a:rPr lang="es-ES" sz="18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acerca de los proyectos y servicios que ofrecemos a las familias que nos necesiten</a:t>
            </a:r>
          </a:p>
          <a:p>
            <a:pPr algn="just"/>
            <a:r>
              <a:rPr lang="es-ES" sz="18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Ofrecer la</a:t>
            </a:r>
            <a:r>
              <a:rPr lang="es-ES" sz="18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oportunidad a quienes lo deseen de sumarse a nuestro llamado a la Caridad, para que colaboren tanto en la cuestación, con su aportación económica, como uniéndose a nuestro voluntariado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dirty="0"/>
          </a:p>
        </p:txBody>
      </p:sp>
      <p:pic>
        <p:nvPicPr>
          <p:cNvPr id="5" name="Imagen 4" descr="Un grupo de personas alrededor de una mesa con un paraguas en la calle&#10;&#10;Descripción generada automáticamente con confianza media">
            <a:extLst>
              <a:ext uri="{FF2B5EF4-FFF2-40B4-BE49-F238E27FC236}">
                <a16:creationId xmlns:a16="http://schemas.microsoft.com/office/drawing/2014/main" id="{FB911535-82EB-88A9-0384-27E5CFFD7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5" y="1825625"/>
            <a:ext cx="4950691" cy="3713018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28DEE495-14B7-FDA8-04A9-7B95EA032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62596123-AA6D-0B17-54D8-16DBC9BF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4640321"/>
            <a:ext cx="6858000" cy="1613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2C9514-CD97-CBCF-D269-06FE32644A3E}"/>
              </a:ext>
            </a:extLst>
          </p:cNvPr>
          <p:cNvSpPr txBox="1"/>
          <p:nvPr/>
        </p:nvSpPr>
        <p:spPr>
          <a:xfrm>
            <a:off x="2380131" y="4369305"/>
            <a:ext cx="10911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Arial Black" panose="020B0A04020102020204" pitchFamily="34" charset="0"/>
              </a:rPr>
              <a:t>FUNDAMENTACIÓN</a:t>
            </a:r>
          </a:p>
        </p:txBody>
      </p:sp>
    </p:spTree>
    <p:extLst>
      <p:ext uri="{BB962C8B-B14F-4D97-AF65-F5344CB8AC3E}">
        <p14:creationId xmlns:p14="http://schemas.microsoft.com/office/powerpoint/2010/main" val="96357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FUNDAMENTACIÓN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4494377" cy="4351338"/>
          </a:xfrm>
        </p:spPr>
        <p:txBody>
          <a:bodyPr>
            <a:normAutofit/>
          </a:bodyPr>
          <a:lstStyle/>
          <a:p>
            <a:pPr algn="just"/>
            <a:r>
              <a:rPr lang="es-ES" sz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S</a:t>
            </a:r>
            <a:r>
              <a:rPr lang="es-ES" sz="18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on muchas las personas que necesitan de esperanza y consuelo para seguir adelante y recuperar la ilusión. Y en este proceso queremos que nos tengan cerca.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Queremos estar cerca poniendo en el centro de nuestra labor social y Caridad a las personas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Cerca tanto de quienes nos necesiten como de quienes deseen solidarizarse.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nos tengan presente y conozcan qué es Cáritas Madrid y en qué podemos ayudarles</a:t>
            </a:r>
            <a:endParaRPr lang="es-ES" dirty="0"/>
          </a:p>
        </p:txBody>
      </p:sp>
      <p:sp>
        <p:nvSpPr>
          <p:cNvPr id="8" name="Globo: línea con borde y barra de énfasis 7">
            <a:extLst>
              <a:ext uri="{FF2B5EF4-FFF2-40B4-BE49-F238E27FC236}">
                <a16:creationId xmlns:a16="http://schemas.microsoft.com/office/drawing/2014/main" id="{1A3B736F-121C-383F-1AB9-FD3579329CF7}"/>
              </a:ext>
            </a:extLst>
          </p:cNvPr>
          <p:cNvSpPr/>
          <p:nvPr/>
        </p:nvSpPr>
        <p:spPr>
          <a:xfrm>
            <a:off x="6225611" y="1944172"/>
            <a:ext cx="3046576" cy="3866968"/>
          </a:xfrm>
          <a:prstGeom prst="accentBorderCallout1">
            <a:avLst>
              <a:gd name="adj1" fmla="val 18750"/>
              <a:gd name="adj2" fmla="val -8333"/>
              <a:gd name="adj3" fmla="val 20134"/>
              <a:gd name="adj4" fmla="val -264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Queremos  salir al encuentro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Que nos vean, que nos conozcan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Poner en el centro a la persona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Necesitamos estar cerca</a:t>
            </a:r>
          </a:p>
        </p:txBody>
      </p:sp>
      <p:pic>
        <p:nvPicPr>
          <p:cNvPr id="10" name="Gráfico 9" descr="Documento contorno">
            <a:extLst>
              <a:ext uri="{FF2B5EF4-FFF2-40B4-BE49-F238E27FC236}">
                <a16:creationId xmlns:a16="http://schemas.microsoft.com/office/drawing/2014/main" id="{AE072100-8A8F-89D9-D8F9-31FE4075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5891" y="1944172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E3A32-539A-DA58-DBAB-9F62166516F3}"/>
              </a:ext>
            </a:extLst>
          </p:cNvPr>
          <p:cNvSpPr txBox="1"/>
          <p:nvPr/>
        </p:nvSpPr>
        <p:spPr>
          <a:xfrm>
            <a:off x="9615055" y="2927390"/>
            <a:ext cx="205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DESCARGAR FUNDAMENTACIÓN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6054142A-EA98-1592-C9C7-B0C3DF92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62596123-AA6D-0B17-54D8-16DBC9BF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4640321"/>
            <a:ext cx="6858000" cy="1613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2C9514-CD97-CBCF-D269-06FE32644A3E}"/>
              </a:ext>
            </a:extLst>
          </p:cNvPr>
          <p:cNvSpPr txBox="1"/>
          <p:nvPr/>
        </p:nvSpPr>
        <p:spPr>
          <a:xfrm>
            <a:off x="8068237" y="4369304"/>
            <a:ext cx="10911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Arial Black" panose="020B0A04020102020204" pitchFamily="34" charset="0"/>
              </a:rPr>
              <a:t>LEMA</a:t>
            </a:r>
          </a:p>
        </p:txBody>
      </p:sp>
    </p:spTree>
    <p:extLst>
      <p:ext uri="{BB962C8B-B14F-4D97-AF65-F5344CB8AC3E}">
        <p14:creationId xmlns:p14="http://schemas.microsoft.com/office/powerpoint/2010/main" val="1427622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644</Words>
  <Application>Microsoft Office PowerPoint</Application>
  <PresentationFormat>Panorámica</PresentationFormat>
  <Paragraphs>85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Helvetica Neue Medium</vt:lpstr>
      <vt:lpstr>Montserrat</vt:lpstr>
      <vt:lpstr>Times New Roman</vt:lpstr>
      <vt:lpstr>Tema de Office</vt:lpstr>
      <vt:lpstr>Presentación de PowerPoint</vt:lpstr>
      <vt:lpstr>Presentación de PowerPoint</vt:lpstr>
      <vt:lpstr>CONTEXTO</vt:lpstr>
      <vt:lpstr>CONTEXTO</vt:lpstr>
      <vt:lpstr>Presentación de PowerPoint</vt:lpstr>
      <vt:lpstr>OBJETIVO: Salimos a la calle para…</vt:lpstr>
      <vt:lpstr>Presentación de PowerPoint</vt:lpstr>
      <vt:lpstr>FUNDAMENTACIÓN</vt:lpstr>
      <vt:lpstr>Presentación de PowerPoint</vt:lpstr>
      <vt:lpstr>LEMA: “Cerca de la personas”</vt:lpstr>
      <vt:lpstr>Presentación de PowerPoint</vt:lpstr>
      <vt:lpstr>MATERIALES</vt:lpstr>
      <vt:lpstr>Presentación de PowerPoint</vt:lpstr>
      <vt:lpstr>Presentación de PowerPoint</vt:lpstr>
      <vt:lpstr>Presentación de PowerPoint</vt:lpstr>
      <vt:lpstr>DINAMIZACIÓN</vt:lpstr>
      <vt:lpstr>Acción en redes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campaña</dc:title>
  <dc:creator>Mª Angeles Altozano Moreno</dc:creator>
  <cp:lastModifiedBy>Antonio Blázquez Jiménez</cp:lastModifiedBy>
  <cp:revision>4</cp:revision>
  <cp:lastPrinted>2022-05-26T10:08:33Z</cp:lastPrinted>
  <dcterms:created xsi:type="dcterms:W3CDTF">2022-05-24T09:55:04Z</dcterms:created>
  <dcterms:modified xsi:type="dcterms:W3CDTF">2022-05-26T10:14:14Z</dcterms:modified>
</cp:coreProperties>
</file>